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  <p:sldMasterId id="2147483686" r:id="rId5"/>
    <p:sldMasterId id="2147483691" r:id="rId6"/>
    <p:sldMasterId id="2147483697" r:id="rId7"/>
    <p:sldMasterId id="2147483704" r:id="rId8"/>
    <p:sldMasterId id="2147483706" r:id="rId9"/>
    <p:sldMasterId id="2147483715" r:id="rId10"/>
  </p:sldMasterIdLst>
  <p:notesMasterIdLst>
    <p:notesMasterId r:id="rId69"/>
  </p:notesMasterIdLst>
  <p:handoutMasterIdLst>
    <p:handoutMasterId r:id="rId70"/>
  </p:handoutMasterIdLst>
  <p:sldIdLst>
    <p:sldId id="1802" r:id="rId11"/>
    <p:sldId id="1807" r:id="rId12"/>
    <p:sldId id="1819" r:id="rId13"/>
    <p:sldId id="1813" r:id="rId14"/>
    <p:sldId id="500" r:id="rId15"/>
    <p:sldId id="501" r:id="rId16"/>
    <p:sldId id="887" r:id="rId17"/>
    <p:sldId id="1821" r:id="rId18"/>
    <p:sldId id="1822" r:id="rId19"/>
    <p:sldId id="1826" r:id="rId20"/>
    <p:sldId id="1828" r:id="rId21"/>
    <p:sldId id="1829" r:id="rId22"/>
    <p:sldId id="891" r:id="rId23"/>
    <p:sldId id="896" r:id="rId24"/>
    <p:sldId id="341" r:id="rId25"/>
    <p:sldId id="1830" r:id="rId26"/>
    <p:sldId id="894" r:id="rId27"/>
    <p:sldId id="895" r:id="rId28"/>
    <p:sldId id="1805" r:id="rId29"/>
    <p:sldId id="1820" r:id="rId30"/>
    <p:sldId id="858" r:id="rId31"/>
    <p:sldId id="1751" r:id="rId32"/>
    <p:sldId id="1831" r:id="rId33"/>
    <p:sldId id="1827" r:id="rId34"/>
    <p:sldId id="1753" r:id="rId35"/>
    <p:sldId id="1756" r:id="rId36"/>
    <p:sldId id="1736" r:id="rId37"/>
    <p:sldId id="1823" r:id="rId38"/>
    <p:sldId id="877" r:id="rId39"/>
    <p:sldId id="886" r:id="rId40"/>
    <p:sldId id="1811" r:id="rId41"/>
    <p:sldId id="878" r:id="rId42"/>
    <p:sldId id="459" r:id="rId43"/>
    <p:sldId id="885" r:id="rId44"/>
    <p:sldId id="1817" r:id="rId45"/>
    <p:sldId id="1818" r:id="rId46"/>
    <p:sldId id="1801" r:id="rId47"/>
    <p:sldId id="1812" r:id="rId48"/>
    <p:sldId id="899" r:id="rId49"/>
    <p:sldId id="879" r:id="rId50"/>
    <p:sldId id="446" r:id="rId51"/>
    <p:sldId id="880" r:id="rId52"/>
    <p:sldId id="1824" r:id="rId53"/>
    <p:sldId id="892" r:id="rId54"/>
    <p:sldId id="1808" r:id="rId55"/>
    <p:sldId id="1810" r:id="rId56"/>
    <p:sldId id="893" r:id="rId57"/>
    <p:sldId id="898" r:id="rId58"/>
    <p:sldId id="1825" r:id="rId59"/>
    <p:sldId id="904" r:id="rId60"/>
    <p:sldId id="902" r:id="rId61"/>
    <p:sldId id="903" r:id="rId62"/>
    <p:sldId id="1799" r:id="rId63"/>
    <p:sldId id="348" r:id="rId64"/>
    <p:sldId id="905" r:id="rId65"/>
    <p:sldId id="906" r:id="rId66"/>
    <p:sldId id="1300" r:id="rId67"/>
    <p:sldId id="1798" r:id="rId68"/>
  </p:sldIdLst>
  <p:sldSz cx="12192000" cy="6858000"/>
  <p:notesSz cx="6858000" cy="9144000"/>
  <p:embeddedFontLst>
    <p:embeddedFont>
      <p:font typeface="Roboto" panose="020F0502020204030204" pitchFamily="2" charset="0"/>
      <p:regular r:id="rId71"/>
      <p:bold r:id="rId72"/>
      <p:italic r:id="rId73"/>
      <p:boldItalic r:id="rId74"/>
    </p:embeddedFont>
    <p:embeddedFont>
      <p:font typeface="Segoe UI" panose="020B0502040204020203" pitchFamily="34" charset="0"/>
      <p:regular r:id="rId75"/>
      <p:bold r:id="rId76"/>
      <p:italic r:id="rId77"/>
      <p:boldItalic r:id="rId78"/>
    </p:embeddedFont>
    <p:embeddedFont>
      <p:font typeface="Segoe UI Light" panose="020B0502040204020203" pitchFamily="34" charset="0"/>
      <p:regular r:id="rId79"/>
      <p:italic r:id="rId80"/>
    </p:embeddedFont>
    <p:embeddedFont>
      <p:font typeface="Verdana" panose="020B0604030504040204" pitchFamily="34" charset="0"/>
      <p:regular r:id="rId81"/>
      <p:bold r:id="rId82"/>
      <p:italic r:id="rId83"/>
      <p:boldItalic r:id="rId84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D6DE"/>
    <a:srgbClr val="E7E7E7"/>
    <a:srgbClr val="434343"/>
    <a:srgbClr val="7FA23E"/>
    <a:srgbClr val="CA8174"/>
    <a:srgbClr val="E3F1D9"/>
    <a:srgbClr val="EB0F17"/>
    <a:srgbClr val="FAC0C1"/>
    <a:srgbClr val="4473C5"/>
    <a:srgbClr val="CE16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C8C791D1-577A-447D-96BB-B3F56476A42B}">
  <a:tblStyle styleId="{C8C791D1-577A-447D-96BB-B3F56476A42B}" styleName="MERCK Table Templat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noFill/>
        </a:fill>
      </a:tcStyle>
    </a:wholeTbl>
    <a:lastCol>
      <a:tcTxStyle b="on">
        <a:fontRef idx="minor">
          <a:scrgbClr r="0" g="0" b="0"/>
        </a:fontRef>
        <a:schemeClr val="accent1"/>
      </a:tcTxStyle>
      <a:tcStyle>
        <a:tcBdr/>
      </a:tcStyle>
    </a:lastCol>
    <a:firstCol>
      <a:tcTxStyle b="on">
        <a:fontRef idx="minor">
          <a:scrgbClr r="0" g="0" b="0"/>
        </a:fontRef>
        <a:schemeClr val="accent1"/>
      </a:tcTxStyle>
      <a:tcStyle>
        <a:tcBdr/>
      </a:tcStyle>
    </a:firstCol>
    <a:lastRow>
      <a:tcTxStyle b="on">
        <a:fontRef idx="minor">
          <a:scrgbClr r="0" g="0" b="0"/>
        </a:fontRef>
        <a:schemeClr val="accent1"/>
      </a:tcTxStyle>
      <a:tcStyle>
        <a:tcBdr/>
      </a:tcStyle>
    </a:lastRow>
    <a:firstRow>
      <a:tcTxStyle b="off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Stile con tema 2 - Color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ile con tema 2 - Color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5486" autoAdjust="0"/>
    <p:restoredTop sz="94660"/>
  </p:normalViewPr>
  <p:slideViewPr>
    <p:cSldViewPr showGuides="1">
      <p:cViewPr varScale="1">
        <p:scale>
          <a:sx n="86" d="100"/>
          <a:sy n="86" d="100"/>
        </p:scale>
        <p:origin x="9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02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font" Target="fonts/font14.fntdata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1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83" Type="http://schemas.openxmlformats.org/officeDocument/2006/relationships/font" Target="fonts/font13.fntdata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font" Target="fonts/font11.fntdata"/><Relationship Id="rId86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font" Target="fonts/font6.fntdata"/><Relationship Id="rId7" Type="http://schemas.openxmlformats.org/officeDocument/2006/relationships/slideMaster" Target="slideMasters/slideMaster4.xml"/><Relationship Id="rId71" Type="http://schemas.openxmlformats.org/officeDocument/2006/relationships/font" Target="fonts/font1.fntdata"/><Relationship Id="rId2" Type="http://schemas.openxmlformats.org/officeDocument/2006/relationships/customXml" Target="../customXml/item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theme" Target="theme/theme1.xml"/><Relationship Id="rId61" Type="http://schemas.openxmlformats.org/officeDocument/2006/relationships/slide" Target="slides/slide51.xml"/><Relationship Id="rId82" Type="http://schemas.openxmlformats.org/officeDocument/2006/relationships/font" Target="fonts/font12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30158730158713E-2"/>
          <c:y val="6.2350119904076934E-2"/>
          <c:w val="0.89682539682539764"/>
          <c:h val="0.808153477218225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Est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Sheet1!$B$1:$K$1</c:f>
              <c:strCache>
                <c:ptCount val="10"/>
                <c:pt idx="0">
                  <c:v>&lt;16</c:v>
                </c:pt>
                <c:pt idx="1">
                  <c:v>16-18</c:v>
                </c:pt>
                <c:pt idx="2">
                  <c:v>18-20</c:v>
                </c:pt>
                <c:pt idx="3">
                  <c:v>20-22</c:v>
                </c:pt>
                <c:pt idx="4">
                  <c:v>22-24</c:v>
                </c:pt>
                <c:pt idx="5">
                  <c:v>24-26</c:v>
                </c:pt>
                <c:pt idx="6">
                  <c:v>26-28</c:v>
                </c:pt>
                <c:pt idx="7">
                  <c:v>28-30</c:v>
                </c:pt>
                <c:pt idx="8">
                  <c:v>30-32</c:v>
                </c:pt>
                <c:pt idx="9">
                  <c:v>&gt;32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1.1800000000000037</c:v>
                </c:pt>
                <c:pt idx="1">
                  <c:v>1.0900000000000001</c:v>
                </c:pt>
                <c:pt idx="2">
                  <c:v>1</c:v>
                </c:pt>
                <c:pt idx="3">
                  <c:v>1</c:v>
                </c:pt>
                <c:pt idx="4">
                  <c:v>1.1000000000000001</c:v>
                </c:pt>
                <c:pt idx="5">
                  <c:v>1.1800000000000037</c:v>
                </c:pt>
                <c:pt idx="6">
                  <c:v>1.7</c:v>
                </c:pt>
                <c:pt idx="7">
                  <c:v>2.5</c:v>
                </c:pt>
                <c:pt idx="8">
                  <c:v>3.68</c:v>
                </c:pt>
                <c:pt idx="9">
                  <c:v>3.69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AE-4A40-AB9F-8140D20E91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4134784"/>
        <c:axId val="24136320"/>
      </c:barChart>
      <c:catAx>
        <c:axId val="2413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13632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136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13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190476190476197E-2"/>
          <c:y val="7.6738609112709841E-2"/>
          <c:w val="0.90952380952380962"/>
          <c:h val="0.760191846522782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Est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Sheet1!$B$1:$E$1</c:f>
              <c:strCache>
                <c:ptCount val="4"/>
                <c:pt idx="0">
                  <c:v>&lt;19</c:v>
                </c:pt>
                <c:pt idx="1">
                  <c:v>19-24</c:v>
                </c:pt>
                <c:pt idx="2">
                  <c:v>25-39</c:v>
                </c:pt>
                <c:pt idx="3">
                  <c:v>&gt;39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4.8</c:v>
                </c:pt>
                <c:pt idx="1">
                  <c:v>1</c:v>
                </c:pt>
                <c:pt idx="2">
                  <c:v>2.2000000000000002</c:v>
                </c:pt>
                <c:pt idx="3">
                  <c:v>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1D-4C13-9828-1C4B75749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4168704"/>
        <c:axId val="24174592"/>
      </c:barChart>
      <c:catAx>
        <c:axId val="2416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1745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4174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24168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C248CD-6D13-4FC1-BAC6-EE3DE48C9E4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7A73A70-B090-4A47-A196-0481E7F19812}">
      <dgm:prSet phldrT="[Testo]"/>
      <dgm:spPr/>
      <dgm:t>
        <a:bodyPr/>
        <a:lstStyle/>
        <a:p>
          <a:r>
            <a:rPr lang="it-IT" dirty="0"/>
            <a:t>Infiammazione</a:t>
          </a:r>
        </a:p>
      </dgm:t>
    </dgm:pt>
    <dgm:pt modelId="{9C18C342-B0E5-4A25-B046-90053AE1D6D1}" type="parTrans" cxnId="{81A95550-4A94-4F78-8357-3E88D47B7285}">
      <dgm:prSet/>
      <dgm:spPr/>
      <dgm:t>
        <a:bodyPr/>
        <a:lstStyle/>
        <a:p>
          <a:endParaRPr lang="it-IT"/>
        </a:p>
      </dgm:t>
    </dgm:pt>
    <dgm:pt modelId="{1DA7150A-54E7-4174-8157-A1D21BC78426}" type="sibTrans" cxnId="{81A95550-4A94-4F78-8357-3E88D47B7285}">
      <dgm:prSet/>
      <dgm:spPr/>
      <dgm:t>
        <a:bodyPr/>
        <a:lstStyle/>
        <a:p>
          <a:endParaRPr lang="it-IT"/>
        </a:p>
      </dgm:t>
    </dgm:pt>
    <dgm:pt modelId="{234A7354-61CA-4440-9C77-61D307D6F863}">
      <dgm:prSet phldrT="[Testo]"/>
      <dgm:spPr/>
      <dgm:t>
        <a:bodyPr/>
        <a:lstStyle/>
        <a:p>
          <a:r>
            <a:rPr lang="it-IT" dirty="0"/>
            <a:t>Stress ossidativo</a:t>
          </a:r>
        </a:p>
      </dgm:t>
    </dgm:pt>
    <dgm:pt modelId="{88A35692-A570-489D-ADA8-81A2E8129D4E}" type="parTrans" cxnId="{54E74C60-24EC-43E5-AB6B-B66AF0955E32}">
      <dgm:prSet/>
      <dgm:spPr/>
      <dgm:t>
        <a:bodyPr/>
        <a:lstStyle/>
        <a:p>
          <a:endParaRPr lang="it-IT"/>
        </a:p>
      </dgm:t>
    </dgm:pt>
    <dgm:pt modelId="{8DFA59E9-2182-44D8-9DAF-5998B22ADA9F}" type="sibTrans" cxnId="{54E74C60-24EC-43E5-AB6B-B66AF0955E32}">
      <dgm:prSet/>
      <dgm:spPr/>
      <dgm:t>
        <a:bodyPr/>
        <a:lstStyle/>
        <a:p>
          <a:endParaRPr lang="it-IT"/>
        </a:p>
      </dgm:t>
    </dgm:pt>
    <dgm:pt modelId="{B84FD79E-3DA1-4AE0-9A38-B47577F0EFAF}">
      <dgm:prSet phldrT="[Testo]"/>
      <dgm:spPr/>
      <dgm:t>
        <a:bodyPr/>
        <a:lstStyle/>
        <a:p>
          <a:r>
            <a:rPr lang="it-IT" dirty="0"/>
            <a:t>Incremento dell’</a:t>
          </a:r>
          <a:r>
            <a:rPr lang="it-IT" dirty="0" err="1"/>
            <a:t>insulino</a:t>
          </a:r>
          <a:r>
            <a:rPr lang="it-IT" dirty="0"/>
            <a:t>-resistenza</a:t>
          </a:r>
        </a:p>
      </dgm:t>
    </dgm:pt>
    <dgm:pt modelId="{DD6B5222-03C1-4106-920A-04A58321E05A}" type="parTrans" cxnId="{1B6C266F-C61A-4B56-8852-59C7C4920223}">
      <dgm:prSet/>
      <dgm:spPr/>
      <dgm:t>
        <a:bodyPr/>
        <a:lstStyle/>
        <a:p>
          <a:endParaRPr lang="it-IT"/>
        </a:p>
      </dgm:t>
    </dgm:pt>
    <dgm:pt modelId="{730D9700-A29F-404D-B97E-2AA7AB8CC020}" type="sibTrans" cxnId="{1B6C266F-C61A-4B56-8852-59C7C4920223}">
      <dgm:prSet/>
      <dgm:spPr/>
      <dgm:t>
        <a:bodyPr/>
        <a:lstStyle/>
        <a:p>
          <a:endParaRPr lang="it-IT"/>
        </a:p>
      </dgm:t>
    </dgm:pt>
    <dgm:pt modelId="{5DD63FF4-5007-4DA5-957B-2F530FC2C48B}">
      <dgm:prSet phldrT="[Testo]"/>
      <dgm:spPr/>
      <dgm:t>
        <a:bodyPr/>
        <a:lstStyle/>
        <a:p>
          <a:r>
            <a:rPr lang="it-IT" dirty="0"/>
            <a:t>Iperandrogenismo</a:t>
          </a:r>
        </a:p>
      </dgm:t>
    </dgm:pt>
    <dgm:pt modelId="{58DBFBBC-BA43-477F-A165-3F1EF242AC24}" type="parTrans" cxnId="{0A7F30EA-7C5C-414C-B792-B99BEC41951F}">
      <dgm:prSet/>
      <dgm:spPr/>
      <dgm:t>
        <a:bodyPr/>
        <a:lstStyle/>
        <a:p>
          <a:endParaRPr lang="it-IT"/>
        </a:p>
      </dgm:t>
    </dgm:pt>
    <dgm:pt modelId="{C28F1D00-BF95-46A1-95E2-321463AA2416}" type="sibTrans" cxnId="{0A7F30EA-7C5C-414C-B792-B99BEC41951F}">
      <dgm:prSet/>
      <dgm:spPr/>
      <dgm:t>
        <a:bodyPr/>
        <a:lstStyle/>
        <a:p>
          <a:endParaRPr lang="it-IT"/>
        </a:p>
      </dgm:t>
    </dgm:pt>
    <dgm:pt modelId="{E622175C-46A2-474D-8ABA-6F736F56ED18}" type="pres">
      <dgm:prSet presAssocID="{8BC248CD-6D13-4FC1-BAC6-EE3DE48C9E4A}" presName="Name0" presStyleCnt="0">
        <dgm:presLayoutVars>
          <dgm:chMax val="7"/>
          <dgm:chPref val="7"/>
          <dgm:dir/>
        </dgm:presLayoutVars>
      </dgm:prSet>
      <dgm:spPr/>
    </dgm:pt>
    <dgm:pt modelId="{70DDEAAF-E5CE-49D4-83C7-86068DF461CD}" type="pres">
      <dgm:prSet presAssocID="{8BC248CD-6D13-4FC1-BAC6-EE3DE48C9E4A}" presName="Name1" presStyleCnt="0"/>
      <dgm:spPr/>
    </dgm:pt>
    <dgm:pt modelId="{977A71B9-975A-4561-9D76-417F707CB8E2}" type="pres">
      <dgm:prSet presAssocID="{8BC248CD-6D13-4FC1-BAC6-EE3DE48C9E4A}" presName="cycle" presStyleCnt="0"/>
      <dgm:spPr/>
    </dgm:pt>
    <dgm:pt modelId="{3BC318DA-2032-4F02-8D8D-B2BEBA21DF27}" type="pres">
      <dgm:prSet presAssocID="{8BC248CD-6D13-4FC1-BAC6-EE3DE48C9E4A}" presName="srcNode" presStyleLbl="node1" presStyleIdx="0" presStyleCnt="4"/>
      <dgm:spPr/>
    </dgm:pt>
    <dgm:pt modelId="{BC42ACFB-0E00-483C-83B3-A1DFADD644A6}" type="pres">
      <dgm:prSet presAssocID="{8BC248CD-6D13-4FC1-BAC6-EE3DE48C9E4A}" presName="conn" presStyleLbl="parChTrans1D2" presStyleIdx="0" presStyleCnt="1"/>
      <dgm:spPr/>
    </dgm:pt>
    <dgm:pt modelId="{4FE5C7C0-6219-44F6-8008-96EF91AFCC38}" type="pres">
      <dgm:prSet presAssocID="{8BC248CD-6D13-4FC1-BAC6-EE3DE48C9E4A}" presName="extraNode" presStyleLbl="node1" presStyleIdx="0" presStyleCnt="4"/>
      <dgm:spPr/>
    </dgm:pt>
    <dgm:pt modelId="{433E0EDC-8FBB-4A72-A515-A3A88248E176}" type="pres">
      <dgm:prSet presAssocID="{8BC248CD-6D13-4FC1-BAC6-EE3DE48C9E4A}" presName="dstNode" presStyleLbl="node1" presStyleIdx="0" presStyleCnt="4"/>
      <dgm:spPr/>
    </dgm:pt>
    <dgm:pt modelId="{70EE65F6-4B2D-424B-8438-3B6B608B64D3}" type="pres">
      <dgm:prSet presAssocID="{87A73A70-B090-4A47-A196-0481E7F19812}" presName="text_1" presStyleLbl="node1" presStyleIdx="0" presStyleCnt="4">
        <dgm:presLayoutVars>
          <dgm:bulletEnabled val="1"/>
        </dgm:presLayoutVars>
      </dgm:prSet>
      <dgm:spPr/>
    </dgm:pt>
    <dgm:pt modelId="{E128A6EB-E1A8-4514-9622-E333273E67A0}" type="pres">
      <dgm:prSet presAssocID="{87A73A70-B090-4A47-A196-0481E7F19812}" presName="accent_1" presStyleCnt="0"/>
      <dgm:spPr/>
    </dgm:pt>
    <dgm:pt modelId="{29504A58-73A4-4E99-824D-AF2C87D71200}" type="pres">
      <dgm:prSet presAssocID="{87A73A70-B090-4A47-A196-0481E7F19812}" presName="accentRepeatNode" presStyleLbl="solidFgAcc1" presStyleIdx="0" presStyleCnt="4" custScaleX="90920" custScaleY="8637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6BF7416-A095-43E2-9650-1B0817D7514F}" type="pres">
      <dgm:prSet presAssocID="{234A7354-61CA-4440-9C77-61D307D6F863}" presName="text_2" presStyleLbl="node1" presStyleIdx="1" presStyleCnt="4">
        <dgm:presLayoutVars>
          <dgm:bulletEnabled val="1"/>
        </dgm:presLayoutVars>
      </dgm:prSet>
      <dgm:spPr/>
    </dgm:pt>
    <dgm:pt modelId="{2E62FFB0-51B2-42E5-8746-E1FE2BD665B9}" type="pres">
      <dgm:prSet presAssocID="{234A7354-61CA-4440-9C77-61D307D6F863}" presName="accent_2" presStyleCnt="0"/>
      <dgm:spPr/>
    </dgm:pt>
    <dgm:pt modelId="{665DF098-84AB-4C64-A690-B907F6E6017F}" type="pres">
      <dgm:prSet presAssocID="{234A7354-61CA-4440-9C77-61D307D6F863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7DB543D-4DA3-4E6F-90FA-1E7B08DB82B9}" type="pres">
      <dgm:prSet presAssocID="{B84FD79E-3DA1-4AE0-9A38-B47577F0EFAF}" presName="text_3" presStyleLbl="node1" presStyleIdx="2" presStyleCnt="4">
        <dgm:presLayoutVars>
          <dgm:bulletEnabled val="1"/>
        </dgm:presLayoutVars>
      </dgm:prSet>
      <dgm:spPr/>
    </dgm:pt>
    <dgm:pt modelId="{96DBC579-F223-4CA3-9B0A-7B845A1DE4BB}" type="pres">
      <dgm:prSet presAssocID="{B84FD79E-3DA1-4AE0-9A38-B47577F0EFAF}" presName="accent_3" presStyleCnt="0"/>
      <dgm:spPr/>
    </dgm:pt>
    <dgm:pt modelId="{72B0D8D5-8074-4FC2-9B9B-E8FD6451DC5B}" type="pres">
      <dgm:prSet presAssocID="{B84FD79E-3DA1-4AE0-9A38-B47577F0EFAF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56E5382-3436-40E9-83E0-FF8B4F8963DB}" type="pres">
      <dgm:prSet presAssocID="{5DD63FF4-5007-4DA5-957B-2F530FC2C48B}" presName="text_4" presStyleLbl="node1" presStyleIdx="3" presStyleCnt="4">
        <dgm:presLayoutVars>
          <dgm:bulletEnabled val="1"/>
        </dgm:presLayoutVars>
      </dgm:prSet>
      <dgm:spPr/>
    </dgm:pt>
    <dgm:pt modelId="{2FE1ACFF-2BD1-4F36-941C-BBFAA8D37950}" type="pres">
      <dgm:prSet presAssocID="{5DD63FF4-5007-4DA5-957B-2F530FC2C48B}" presName="accent_4" presStyleCnt="0"/>
      <dgm:spPr/>
    </dgm:pt>
    <dgm:pt modelId="{7DB03E70-65A5-45A2-959E-6B90F959FF28}" type="pres">
      <dgm:prSet presAssocID="{5DD63FF4-5007-4DA5-957B-2F530FC2C48B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384ED120-5309-455C-AA5E-3026D0CFC505}" type="presOf" srcId="{234A7354-61CA-4440-9C77-61D307D6F863}" destId="{86BF7416-A095-43E2-9650-1B0817D7514F}" srcOrd="0" destOrd="0" presId="urn:microsoft.com/office/officeart/2008/layout/VerticalCurvedList"/>
    <dgm:cxn modelId="{54E74C60-24EC-43E5-AB6B-B66AF0955E32}" srcId="{8BC248CD-6D13-4FC1-BAC6-EE3DE48C9E4A}" destId="{234A7354-61CA-4440-9C77-61D307D6F863}" srcOrd="1" destOrd="0" parTransId="{88A35692-A570-489D-ADA8-81A2E8129D4E}" sibTransId="{8DFA59E9-2182-44D8-9DAF-5998B22ADA9F}"/>
    <dgm:cxn modelId="{14260A62-8177-49F0-88F1-DFE4A81E1F8A}" type="presOf" srcId="{B84FD79E-3DA1-4AE0-9A38-B47577F0EFAF}" destId="{87DB543D-4DA3-4E6F-90FA-1E7B08DB82B9}" srcOrd="0" destOrd="0" presId="urn:microsoft.com/office/officeart/2008/layout/VerticalCurvedList"/>
    <dgm:cxn modelId="{99682343-8F9E-42D4-A1EB-FD16AEB13196}" type="presOf" srcId="{1DA7150A-54E7-4174-8157-A1D21BC78426}" destId="{BC42ACFB-0E00-483C-83B3-A1DFADD644A6}" srcOrd="0" destOrd="0" presId="urn:microsoft.com/office/officeart/2008/layout/VerticalCurvedList"/>
    <dgm:cxn modelId="{1B6C266F-C61A-4B56-8852-59C7C4920223}" srcId="{8BC248CD-6D13-4FC1-BAC6-EE3DE48C9E4A}" destId="{B84FD79E-3DA1-4AE0-9A38-B47577F0EFAF}" srcOrd="2" destOrd="0" parTransId="{DD6B5222-03C1-4106-920A-04A58321E05A}" sibTransId="{730D9700-A29F-404D-B97E-2AA7AB8CC020}"/>
    <dgm:cxn modelId="{81A95550-4A94-4F78-8357-3E88D47B7285}" srcId="{8BC248CD-6D13-4FC1-BAC6-EE3DE48C9E4A}" destId="{87A73A70-B090-4A47-A196-0481E7F19812}" srcOrd="0" destOrd="0" parTransId="{9C18C342-B0E5-4A25-B046-90053AE1D6D1}" sibTransId="{1DA7150A-54E7-4174-8157-A1D21BC78426}"/>
    <dgm:cxn modelId="{2A7F4B79-8C5E-4691-B349-EEB3B3B50813}" type="presOf" srcId="{87A73A70-B090-4A47-A196-0481E7F19812}" destId="{70EE65F6-4B2D-424B-8438-3B6B608B64D3}" srcOrd="0" destOrd="0" presId="urn:microsoft.com/office/officeart/2008/layout/VerticalCurvedList"/>
    <dgm:cxn modelId="{A56C6DBA-4D8F-469E-BE0D-49AC753D03EE}" type="presOf" srcId="{8BC248CD-6D13-4FC1-BAC6-EE3DE48C9E4A}" destId="{E622175C-46A2-474D-8ABA-6F736F56ED18}" srcOrd="0" destOrd="0" presId="urn:microsoft.com/office/officeart/2008/layout/VerticalCurvedList"/>
    <dgm:cxn modelId="{0A7F30EA-7C5C-414C-B792-B99BEC41951F}" srcId="{8BC248CD-6D13-4FC1-BAC6-EE3DE48C9E4A}" destId="{5DD63FF4-5007-4DA5-957B-2F530FC2C48B}" srcOrd="3" destOrd="0" parTransId="{58DBFBBC-BA43-477F-A165-3F1EF242AC24}" sibTransId="{C28F1D00-BF95-46A1-95E2-321463AA2416}"/>
    <dgm:cxn modelId="{246D87F8-DEE4-4308-B18E-6D8E98CFF852}" type="presOf" srcId="{5DD63FF4-5007-4DA5-957B-2F530FC2C48B}" destId="{256E5382-3436-40E9-83E0-FF8B4F8963DB}" srcOrd="0" destOrd="0" presId="urn:microsoft.com/office/officeart/2008/layout/VerticalCurvedList"/>
    <dgm:cxn modelId="{C60998E6-F4AD-4C30-B410-522DCA03677F}" type="presParOf" srcId="{E622175C-46A2-474D-8ABA-6F736F56ED18}" destId="{70DDEAAF-E5CE-49D4-83C7-86068DF461CD}" srcOrd="0" destOrd="0" presId="urn:microsoft.com/office/officeart/2008/layout/VerticalCurvedList"/>
    <dgm:cxn modelId="{58DC9052-9028-48C4-8ABF-BCD20D267B8B}" type="presParOf" srcId="{70DDEAAF-E5CE-49D4-83C7-86068DF461CD}" destId="{977A71B9-975A-4561-9D76-417F707CB8E2}" srcOrd="0" destOrd="0" presId="urn:microsoft.com/office/officeart/2008/layout/VerticalCurvedList"/>
    <dgm:cxn modelId="{C5A05B31-45DD-4895-A482-6D438A7F4A50}" type="presParOf" srcId="{977A71B9-975A-4561-9D76-417F707CB8E2}" destId="{3BC318DA-2032-4F02-8D8D-B2BEBA21DF27}" srcOrd="0" destOrd="0" presId="urn:microsoft.com/office/officeart/2008/layout/VerticalCurvedList"/>
    <dgm:cxn modelId="{5C99A718-76F9-4588-B4D8-2334C3656247}" type="presParOf" srcId="{977A71B9-975A-4561-9D76-417F707CB8E2}" destId="{BC42ACFB-0E00-483C-83B3-A1DFADD644A6}" srcOrd="1" destOrd="0" presId="urn:microsoft.com/office/officeart/2008/layout/VerticalCurvedList"/>
    <dgm:cxn modelId="{BD641141-233C-4D32-BCFD-B300BC7E8AB7}" type="presParOf" srcId="{977A71B9-975A-4561-9D76-417F707CB8E2}" destId="{4FE5C7C0-6219-44F6-8008-96EF91AFCC38}" srcOrd="2" destOrd="0" presId="urn:microsoft.com/office/officeart/2008/layout/VerticalCurvedList"/>
    <dgm:cxn modelId="{B0F8265C-4507-41F6-BC3B-60364AA62DF1}" type="presParOf" srcId="{977A71B9-975A-4561-9D76-417F707CB8E2}" destId="{433E0EDC-8FBB-4A72-A515-A3A88248E176}" srcOrd="3" destOrd="0" presId="urn:microsoft.com/office/officeart/2008/layout/VerticalCurvedList"/>
    <dgm:cxn modelId="{EEB4390A-AF46-465A-95A9-A3EF8622E007}" type="presParOf" srcId="{70DDEAAF-E5CE-49D4-83C7-86068DF461CD}" destId="{70EE65F6-4B2D-424B-8438-3B6B608B64D3}" srcOrd="1" destOrd="0" presId="urn:microsoft.com/office/officeart/2008/layout/VerticalCurvedList"/>
    <dgm:cxn modelId="{36C47707-462B-4C9A-8CA8-C6FFC3E3B1A9}" type="presParOf" srcId="{70DDEAAF-E5CE-49D4-83C7-86068DF461CD}" destId="{E128A6EB-E1A8-4514-9622-E333273E67A0}" srcOrd="2" destOrd="0" presId="urn:microsoft.com/office/officeart/2008/layout/VerticalCurvedList"/>
    <dgm:cxn modelId="{D6E597DC-BA9B-4908-8347-A014C4E2DE30}" type="presParOf" srcId="{E128A6EB-E1A8-4514-9622-E333273E67A0}" destId="{29504A58-73A4-4E99-824D-AF2C87D71200}" srcOrd="0" destOrd="0" presId="urn:microsoft.com/office/officeart/2008/layout/VerticalCurvedList"/>
    <dgm:cxn modelId="{D99FCB87-D51E-4E69-B271-82A829F8738B}" type="presParOf" srcId="{70DDEAAF-E5CE-49D4-83C7-86068DF461CD}" destId="{86BF7416-A095-43E2-9650-1B0817D7514F}" srcOrd="3" destOrd="0" presId="urn:microsoft.com/office/officeart/2008/layout/VerticalCurvedList"/>
    <dgm:cxn modelId="{E842A249-58D1-40D1-984C-238A9EA04EE8}" type="presParOf" srcId="{70DDEAAF-E5CE-49D4-83C7-86068DF461CD}" destId="{2E62FFB0-51B2-42E5-8746-E1FE2BD665B9}" srcOrd="4" destOrd="0" presId="urn:microsoft.com/office/officeart/2008/layout/VerticalCurvedList"/>
    <dgm:cxn modelId="{1E10BACD-47FD-4D63-B31B-5F9E619319E9}" type="presParOf" srcId="{2E62FFB0-51B2-42E5-8746-E1FE2BD665B9}" destId="{665DF098-84AB-4C64-A690-B907F6E6017F}" srcOrd="0" destOrd="0" presId="urn:microsoft.com/office/officeart/2008/layout/VerticalCurvedList"/>
    <dgm:cxn modelId="{913465E1-F3D8-42D4-8DC7-A70473A23619}" type="presParOf" srcId="{70DDEAAF-E5CE-49D4-83C7-86068DF461CD}" destId="{87DB543D-4DA3-4E6F-90FA-1E7B08DB82B9}" srcOrd="5" destOrd="0" presId="urn:microsoft.com/office/officeart/2008/layout/VerticalCurvedList"/>
    <dgm:cxn modelId="{C43D81A4-F996-4095-AED3-594A5926F7F9}" type="presParOf" srcId="{70DDEAAF-E5CE-49D4-83C7-86068DF461CD}" destId="{96DBC579-F223-4CA3-9B0A-7B845A1DE4BB}" srcOrd="6" destOrd="0" presId="urn:microsoft.com/office/officeart/2008/layout/VerticalCurvedList"/>
    <dgm:cxn modelId="{DAD3F7DF-DA5C-46DE-8D40-BDA46A01C389}" type="presParOf" srcId="{96DBC579-F223-4CA3-9B0A-7B845A1DE4BB}" destId="{72B0D8D5-8074-4FC2-9B9B-E8FD6451DC5B}" srcOrd="0" destOrd="0" presId="urn:microsoft.com/office/officeart/2008/layout/VerticalCurvedList"/>
    <dgm:cxn modelId="{B47D3F1E-413F-4692-A3F4-629952747109}" type="presParOf" srcId="{70DDEAAF-E5CE-49D4-83C7-86068DF461CD}" destId="{256E5382-3436-40E9-83E0-FF8B4F8963DB}" srcOrd="7" destOrd="0" presId="urn:microsoft.com/office/officeart/2008/layout/VerticalCurvedList"/>
    <dgm:cxn modelId="{7E7BD775-3E62-4468-B04C-12F398AEE930}" type="presParOf" srcId="{70DDEAAF-E5CE-49D4-83C7-86068DF461CD}" destId="{2FE1ACFF-2BD1-4F36-941C-BBFAA8D37950}" srcOrd="8" destOrd="0" presId="urn:microsoft.com/office/officeart/2008/layout/VerticalCurvedList"/>
    <dgm:cxn modelId="{C3559F0B-F304-4195-BCE3-719F074400A7}" type="presParOf" srcId="{2FE1ACFF-2BD1-4F36-941C-BBFAA8D37950}" destId="{7DB03E70-65A5-45A2-959E-6B90F959FF2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4E2996-EC95-4CF5-8A61-48B651718309}" type="doc">
      <dgm:prSet loTypeId="urn:microsoft.com/office/officeart/2005/8/layout/venn1" loCatId="relationship" qsTypeId="urn:microsoft.com/office/officeart/2005/8/quickstyle/simple2" qsCatId="simple" csTypeId="urn:microsoft.com/office/officeart/2005/8/colors/accent1_2" csCatId="accent1" phldr="1"/>
      <dgm:spPr/>
    </dgm:pt>
    <dgm:pt modelId="{D2946733-9F79-440B-847E-519BB31AB234}">
      <dgm:prSet phldrT="[Text]" custT="1"/>
      <dgm:spPr/>
      <dgm:t>
        <a:bodyPr/>
        <a:lstStyle/>
        <a:p>
          <a:r>
            <a:rPr lang="en-GB" sz="1600" b="1" dirty="0">
              <a:solidFill>
                <a:srgbClr val="002060"/>
              </a:solidFill>
            </a:rPr>
            <a:t>Obesity</a:t>
          </a:r>
        </a:p>
      </dgm:t>
    </dgm:pt>
    <dgm:pt modelId="{B560F07A-17D9-4052-83F2-07812BFE583A}" type="parTrans" cxnId="{DADEF1C1-3268-457E-84AE-8D2C8EA3EEA6}">
      <dgm:prSet/>
      <dgm:spPr/>
      <dgm:t>
        <a:bodyPr/>
        <a:lstStyle/>
        <a:p>
          <a:endParaRPr lang="en-GB"/>
        </a:p>
      </dgm:t>
    </dgm:pt>
    <dgm:pt modelId="{7AC2AF45-5789-48C8-A31E-8EBDB70324C3}" type="sibTrans" cxnId="{DADEF1C1-3268-457E-84AE-8D2C8EA3EEA6}">
      <dgm:prSet/>
      <dgm:spPr/>
      <dgm:t>
        <a:bodyPr/>
        <a:lstStyle/>
        <a:p>
          <a:endParaRPr lang="en-GB"/>
        </a:p>
      </dgm:t>
    </dgm:pt>
    <dgm:pt modelId="{9447F2ED-C7E9-47CF-A1DB-59F0FD8C6EF4}">
      <dgm:prSet phldrT="[Text]" custT="1"/>
      <dgm:spPr/>
      <dgm:t>
        <a:bodyPr/>
        <a:lstStyle/>
        <a:p>
          <a:r>
            <a:rPr lang="en-GB" sz="1600" b="1" dirty="0">
              <a:solidFill>
                <a:srgbClr val="002060"/>
              </a:solidFill>
            </a:rPr>
            <a:t>PCO</a:t>
          </a:r>
        </a:p>
      </dgm:t>
    </dgm:pt>
    <dgm:pt modelId="{4C677C77-4135-4C3B-91EB-ADC69179E50F}" type="parTrans" cxnId="{B2E6AC8D-5775-4BBA-8F4F-1076FC1CB75D}">
      <dgm:prSet/>
      <dgm:spPr/>
      <dgm:t>
        <a:bodyPr/>
        <a:lstStyle/>
        <a:p>
          <a:endParaRPr lang="en-GB"/>
        </a:p>
      </dgm:t>
    </dgm:pt>
    <dgm:pt modelId="{2EB273F0-5339-4DA9-B15A-A69C0C05B4FA}" type="sibTrans" cxnId="{B2E6AC8D-5775-4BBA-8F4F-1076FC1CB75D}">
      <dgm:prSet/>
      <dgm:spPr/>
      <dgm:t>
        <a:bodyPr/>
        <a:lstStyle/>
        <a:p>
          <a:endParaRPr lang="en-GB"/>
        </a:p>
      </dgm:t>
    </dgm:pt>
    <dgm:pt modelId="{F4F11F8E-5032-4C01-98F9-8F2BC284FD80}">
      <dgm:prSet phldrT="[Text]"/>
      <dgm:spPr/>
      <dgm:t>
        <a:bodyPr/>
        <a:lstStyle/>
        <a:p>
          <a:r>
            <a:rPr lang="en-GB" b="1" dirty="0">
              <a:solidFill>
                <a:srgbClr val="002060"/>
              </a:solidFill>
            </a:rPr>
            <a:t>Insulin resistance</a:t>
          </a:r>
        </a:p>
      </dgm:t>
    </dgm:pt>
    <dgm:pt modelId="{24B6A4C3-DF34-420A-A286-9A7A7AAFBF66}" type="parTrans" cxnId="{5677C083-C533-44B4-BC19-5B02A274875B}">
      <dgm:prSet/>
      <dgm:spPr/>
      <dgm:t>
        <a:bodyPr/>
        <a:lstStyle/>
        <a:p>
          <a:endParaRPr lang="en-GB"/>
        </a:p>
      </dgm:t>
    </dgm:pt>
    <dgm:pt modelId="{19007927-6BF6-4028-8FB5-4767D6CD13E6}" type="sibTrans" cxnId="{5677C083-C533-44B4-BC19-5B02A274875B}">
      <dgm:prSet/>
      <dgm:spPr/>
      <dgm:t>
        <a:bodyPr/>
        <a:lstStyle/>
        <a:p>
          <a:endParaRPr lang="en-GB"/>
        </a:p>
      </dgm:t>
    </dgm:pt>
    <dgm:pt modelId="{F1151292-CBE9-437E-8ED7-A6BC49BEB9A0}" type="pres">
      <dgm:prSet presAssocID="{914E2996-EC95-4CF5-8A61-48B651718309}" presName="compositeShape" presStyleCnt="0">
        <dgm:presLayoutVars>
          <dgm:chMax val="7"/>
          <dgm:dir/>
          <dgm:resizeHandles val="exact"/>
        </dgm:presLayoutVars>
      </dgm:prSet>
      <dgm:spPr/>
    </dgm:pt>
    <dgm:pt modelId="{B49B4056-EDCC-40B5-8953-F2B468383A28}" type="pres">
      <dgm:prSet presAssocID="{D2946733-9F79-440B-847E-519BB31AB234}" presName="circ1" presStyleLbl="vennNode1" presStyleIdx="0" presStyleCnt="3"/>
      <dgm:spPr/>
    </dgm:pt>
    <dgm:pt modelId="{73FA9602-825A-4281-A1F0-91C1FC7127A9}" type="pres">
      <dgm:prSet presAssocID="{D2946733-9F79-440B-847E-519BB31AB23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98CE8F9-263F-4158-8215-02D78421FE03}" type="pres">
      <dgm:prSet presAssocID="{9447F2ED-C7E9-47CF-A1DB-59F0FD8C6EF4}" presName="circ2" presStyleLbl="vennNode1" presStyleIdx="1" presStyleCnt="3"/>
      <dgm:spPr/>
    </dgm:pt>
    <dgm:pt modelId="{80232F32-9A47-4B0E-AE43-2173D7A4ABAA}" type="pres">
      <dgm:prSet presAssocID="{9447F2ED-C7E9-47CF-A1DB-59F0FD8C6EF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AAC8B0BC-C006-46FC-8619-2D7862FB341A}" type="pres">
      <dgm:prSet presAssocID="{F4F11F8E-5032-4C01-98F9-8F2BC284FD80}" presName="circ3" presStyleLbl="vennNode1" presStyleIdx="2" presStyleCnt="3"/>
      <dgm:spPr/>
    </dgm:pt>
    <dgm:pt modelId="{01CAD3AB-32F7-4E34-B4DA-2104E223C344}" type="pres">
      <dgm:prSet presAssocID="{F4F11F8E-5032-4C01-98F9-8F2BC284FD8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E2D550D-CA6F-4F7C-B785-52EB73344044}" type="presOf" srcId="{D2946733-9F79-440B-847E-519BB31AB234}" destId="{73FA9602-825A-4281-A1F0-91C1FC7127A9}" srcOrd="1" destOrd="0" presId="urn:microsoft.com/office/officeart/2005/8/layout/venn1"/>
    <dgm:cxn modelId="{5677C083-C533-44B4-BC19-5B02A274875B}" srcId="{914E2996-EC95-4CF5-8A61-48B651718309}" destId="{F4F11F8E-5032-4C01-98F9-8F2BC284FD80}" srcOrd="2" destOrd="0" parTransId="{24B6A4C3-DF34-420A-A286-9A7A7AAFBF66}" sibTransId="{19007927-6BF6-4028-8FB5-4767D6CD13E6}"/>
    <dgm:cxn modelId="{B2E6AC8D-5775-4BBA-8F4F-1076FC1CB75D}" srcId="{914E2996-EC95-4CF5-8A61-48B651718309}" destId="{9447F2ED-C7E9-47CF-A1DB-59F0FD8C6EF4}" srcOrd="1" destOrd="0" parTransId="{4C677C77-4135-4C3B-91EB-ADC69179E50F}" sibTransId="{2EB273F0-5339-4DA9-B15A-A69C0C05B4FA}"/>
    <dgm:cxn modelId="{91678498-4961-4B5A-8C49-1A559111226E}" type="presOf" srcId="{F4F11F8E-5032-4C01-98F9-8F2BC284FD80}" destId="{AAC8B0BC-C006-46FC-8619-2D7862FB341A}" srcOrd="0" destOrd="0" presId="urn:microsoft.com/office/officeart/2005/8/layout/venn1"/>
    <dgm:cxn modelId="{ADF4309C-65C2-42B0-9A8A-6E298BCB7805}" type="presOf" srcId="{9447F2ED-C7E9-47CF-A1DB-59F0FD8C6EF4}" destId="{80232F32-9A47-4B0E-AE43-2173D7A4ABAA}" srcOrd="1" destOrd="0" presId="urn:microsoft.com/office/officeart/2005/8/layout/venn1"/>
    <dgm:cxn modelId="{EEECF0B9-917F-4128-A34E-29670E6476AC}" type="presOf" srcId="{914E2996-EC95-4CF5-8A61-48B651718309}" destId="{F1151292-CBE9-437E-8ED7-A6BC49BEB9A0}" srcOrd="0" destOrd="0" presId="urn:microsoft.com/office/officeart/2005/8/layout/venn1"/>
    <dgm:cxn modelId="{0114D6BD-9D25-4F6D-B267-BDF6A2CE606F}" type="presOf" srcId="{9447F2ED-C7E9-47CF-A1DB-59F0FD8C6EF4}" destId="{D98CE8F9-263F-4158-8215-02D78421FE03}" srcOrd="0" destOrd="0" presId="urn:microsoft.com/office/officeart/2005/8/layout/venn1"/>
    <dgm:cxn modelId="{DADEF1C1-3268-457E-84AE-8D2C8EA3EEA6}" srcId="{914E2996-EC95-4CF5-8A61-48B651718309}" destId="{D2946733-9F79-440B-847E-519BB31AB234}" srcOrd="0" destOrd="0" parTransId="{B560F07A-17D9-4052-83F2-07812BFE583A}" sibTransId="{7AC2AF45-5789-48C8-A31E-8EBDB70324C3}"/>
    <dgm:cxn modelId="{730FA2EB-DAE8-4750-A00B-8FD1878D2035}" type="presOf" srcId="{F4F11F8E-5032-4C01-98F9-8F2BC284FD80}" destId="{01CAD3AB-32F7-4E34-B4DA-2104E223C344}" srcOrd="1" destOrd="0" presId="urn:microsoft.com/office/officeart/2005/8/layout/venn1"/>
    <dgm:cxn modelId="{46C8FAF6-1D80-48AB-96AA-4CB4B7E53445}" type="presOf" srcId="{D2946733-9F79-440B-847E-519BB31AB234}" destId="{B49B4056-EDCC-40B5-8953-F2B468383A28}" srcOrd="0" destOrd="0" presId="urn:microsoft.com/office/officeart/2005/8/layout/venn1"/>
    <dgm:cxn modelId="{CE4FF313-186D-4B6D-AAB7-EB88A5D35D77}" type="presParOf" srcId="{F1151292-CBE9-437E-8ED7-A6BC49BEB9A0}" destId="{B49B4056-EDCC-40B5-8953-F2B468383A28}" srcOrd="0" destOrd="0" presId="urn:microsoft.com/office/officeart/2005/8/layout/venn1"/>
    <dgm:cxn modelId="{8F3FD19C-70A1-427A-A621-5E1BE97CBBA7}" type="presParOf" srcId="{F1151292-CBE9-437E-8ED7-A6BC49BEB9A0}" destId="{73FA9602-825A-4281-A1F0-91C1FC7127A9}" srcOrd="1" destOrd="0" presId="urn:microsoft.com/office/officeart/2005/8/layout/venn1"/>
    <dgm:cxn modelId="{B8D040B0-C013-43E8-9902-359170A0AFBD}" type="presParOf" srcId="{F1151292-CBE9-437E-8ED7-A6BC49BEB9A0}" destId="{D98CE8F9-263F-4158-8215-02D78421FE03}" srcOrd="2" destOrd="0" presId="urn:microsoft.com/office/officeart/2005/8/layout/venn1"/>
    <dgm:cxn modelId="{BDED3D6A-A7C9-40C7-A7A9-5A729169B5C8}" type="presParOf" srcId="{F1151292-CBE9-437E-8ED7-A6BC49BEB9A0}" destId="{80232F32-9A47-4B0E-AE43-2173D7A4ABAA}" srcOrd="3" destOrd="0" presId="urn:microsoft.com/office/officeart/2005/8/layout/venn1"/>
    <dgm:cxn modelId="{65B1C733-803F-46EE-80F4-98212C14AC0B}" type="presParOf" srcId="{F1151292-CBE9-437E-8ED7-A6BC49BEB9A0}" destId="{AAC8B0BC-C006-46FC-8619-2D7862FB341A}" srcOrd="4" destOrd="0" presId="urn:microsoft.com/office/officeart/2005/8/layout/venn1"/>
    <dgm:cxn modelId="{DD8FF730-5DF5-438C-A22B-DDDEC78455D3}" type="presParOf" srcId="{F1151292-CBE9-437E-8ED7-A6BC49BEB9A0}" destId="{01CAD3AB-32F7-4E34-B4DA-2104E223C34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C248CD-6D13-4FC1-BAC6-EE3DE48C9E4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7A73A70-B090-4A47-A196-0481E7F19812}">
      <dgm:prSet phldrT="[Testo]"/>
      <dgm:spPr/>
      <dgm:t>
        <a:bodyPr/>
        <a:lstStyle/>
        <a:p>
          <a:r>
            <a:rPr lang="it-IT" dirty="0"/>
            <a:t>Dieta ed esercizio fisico</a:t>
          </a:r>
        </a:p>
      </dgm:t>
    </dgm:pt>
    <dgm:pt modelId="{9C18C342-B0E5-4A25-B046-90053AE1D6D1}" type="parTrans" cxnId="{81A95550-4A94-4F78-8357-3E88D47B7285}">
      <dgm:prSet/>
      <dgm:spPr/>
      <dgm:t>
        <a:bodyPr/>
        <a:lstStyle/>
        <a:p>
          <a:endParaRPr lang="it-IT"/>
        </a:p>
      </dgm:t>
    </dgm:pt>
    <dgm:pt modelId="{1DA7150A-54E7-4174-8157-A1D21BC78426}" type="sibTrans" cxnId="{81A95550-4A94-4F78-8357-3E88D47B7285}">
      <dgm:prSet/>
      <dgm:spPr/>
      <dgm:t>
        <a:bodyPr/>
        <a:lstStyle/>
        <a:p>
          <a:endParaRPr lang="it-IT"/>
        </a:p>
      </dgm:t>
    </dgm:pt>
    <dgm:pt modelId="{234A7354-61CA-4440-9C77-61D307D6F863}">
      <dgm:prSet phldrT="[Testo]"/>
      <dgm:spPr/>
      <dgm:t>
        <a:bodyPr/>
        <a:lstStyle/>
        <a:p>
          <a:r>
            <a:rPr lang="it-IT" dirty="0"/>
            <a:t>Trattamento medico</a:t>
          </a:r>
        </a:p>
      </dgm:t>
    </dgm:pt>
    <dgm:pt modelId="{88A35692-A570-489D-ADA8-81A2E8129D4E}" type="parTrans" cxnId="{54E74C60-24EC-43E5-AB6B-B66AF0955E32}">
      <dgm:prSet/>
      <dgm:spPr/>
      <dgm:t>
        <a:bodyPr/>
        <a:lstStyle/>
        <a:p>
          <a:endParaRPr lang="it-IT"/>
        </a:p>
      </dgm:t>
    </dgm:pt>
    <dgm:pt modelId="{8DFA59E9-2182-44D8-9DAF-5998B22ADA9F}" type="sibTrans" cxnId="{54E74C60-24EC-43E5-AB6B-B66AF0955E32}">
      <dgm:prSet/>
      <dgm:spPr/>
      <dgm:t>
        <a:bodyPr/>
        <a:lstStyle/>
        <a:p>
          <a:endParaRPr lang="it-IT"/>
        </a:p>
      </dgm:t>
    </dgm:pt>
    <dgm:pt modelId="{B84FD79E-3DA1-4AE0-9A38-B47577F0EFAF}">
      <dgm:prSet phldrT="[Testo]"/>
      <dgm:spPr/>
      <dgm:t>
        <a:bodyPr/>
        <a:lstStyle/>
        <a:p>
          <a:r>
            <a:rPr lang="it-IT" dirty="0"/>
            <a:t>Trattamento chirurgico</a:t>
          </a:r>
        </a:p>
      </dgm:t>
    </dgm:pt>
    <dgm:pt modelId="{DD6B5222-03C1-4106-920A-04A58321E05A}" type="parTrans" cxnId="{1B6C266F-C61A-4B56-8852-59C7C4920223}">
      <dgm:prSet/>
      <dgm:spPr/>
      <dgm:t>
        <a:bodyPr/>
        <a:lstStyle/>
        <a:p>
          <a:endParaRPr lang="it-IT"/>
        </a:p>
      </dgm:t>
    </dgm:pt>
    <dgm:pt modelId="{730D9700-A29F-404D-B97E-2AA7AB8CC020}" type="sibTrans" cxnId="{1B6C266F-C61A-4B56-8852-59C7C4920223}">
      <dgm:prSet/>
      <dgm:spPr/>
      <dgm:t>
        <a:bodyPr/>
        <a:lstStyle/>
        <a:p>
          <a:endParaRPr lang="it-IT"/>
        </a:p>
      </dgm:t>
    </dgm:pt>
    <dgm:pt modelId="{E622175C-46A2-474D-8ABA-6F736F56ED18}" type="pres">
      <dgm:prSet presAssocID="{8BC248CD-6D13-4FC1-BAC6-EE3DE48C9E4A}" presName="Name0" presStyleCnt="0">
        <dgm:presLayoutVars>
          <dgm:chMax val="7"/>
          <dgm:chPref val="7"/>
          <dgm:dir/>
        </dgm:presLayoutVars>
      </dgm:prSet>
      <dgm:spPr/>
    </dgm:pt>
    <dgm:pt modelId="{70DDEAAF-E5CE-49D4-83C7-86068DF461CD}" type="pres">
      <dgm:prSet presAssocID="{8BC248CD-6D13-4FC1-BAC6-EE3DE48C9E4A}" presName="Name1" presStyleCnt="0"/>
      <dgm:spPr/>
    </dgm:pt>
    <dgm:pt modelId="{977A71B9-975A-4561-9D76-417F707CB8E2}" type="pres">
      <dgm:prSet presAssocID="{8BC248CD-6D13-4FC1-BAC6-EE3DE48C9E4A}" presName="cycle" presStyleCnt="0"/>
      <dgm:spPr/>
    </dgm:pt>
    <dgm:pt modelId="{3BC318DA-2032-4F02-8D8D-B2BEBA21DF27}" type="pres">
      <dgm:prSet presAssocID="{8BC248CD-6D13-4FC1-BAC6-EE3DE48C9E4A}" presName="srcNode" presStyleLbl="node1" presStyleIdx="0" presStyleCnt="3"/>
      <dgm:spPr/>
    </dgm:pt>
    <dgm:pt modelId="{BC42ACFB-0E00-483C-83B3-A1DFADD644A6}" type="pres">
      <dgm:prSet presAssocID="{8BC248CD-6D13-4FC1-BAC6-EE3DE48C9E4A}" presName="conn" presStyleLbl="parChTrans1D2" presStyleIdx="0" presStyleCnt="1"/>
      <dgm:spPr/>
    </dgm:pt>
    <dgm:pt modelId="{4FE5C7C0-6219-44F6-8008-96EF91AFCC38}" type="pres">
      <dgm:prSet presAssocID="{8BC248CD-6D13-4FC1-BAC6-EE3DE48C9E4A}" presName="extraNode" presStyleLbl="node1" presStyleIdx="0" presStyleCnt="3"/>
      <dgm:spPr/>
    </dgm:pt>
    <dgm:pt modelId="{433E0EDC-8FBB-4A72-A515-A3A88248E176}" type="pres">
      <dgm:prSet presAssocID="{8BC248CD-6D13-4FC1-BAC6-EE3DE48C9E4A}" presName="dstNode" presStyleLbl="node1" presStyleIdx="0" presStyleCnt="3"/>
      <dgm:spPr/>
    </dgm:pt>
    <dgm:pt modelId="{70EE65F6-4B2D-424B-8438-3B6B608B64D3}" type="pres">
      <dgm:prSet presAssocID="{87A73A70-B090-4A47-A196-0481E7F19812}" presName="text_1" presStyleLbl="node1" presStyleIdx="0" presStyleCnt="3">
        <dgm:presLayoutVars>
          <dgm:bulletEnabled val="1"/>
        </dgm:presLayoutVars>
      </dgm:prSet>
      <dgm:spPr/>
    </dgm:pt>
    <dgm:pt modelId="{E128A6EB-E1A8-4514-9622-E333273E67A0}" type="pres">
      <dgm:prSet presAssocID="{87A73A70-B090-4A47-A196-0481E7F19812}" presName="accent_1" presStyleCnt="0"/>
      <dgm:spPr/>
    </dgm:pt>
    <dgm:pt modelId="{29504A58-73A4-4E99-824D-AF2C87D71200}" type="pres">
      <dgm:prSet presAssocID="{87A73A70-B090-4A47-A196-0481E7F19812}" presName="accentRepeatNode" presStyleLbl="solidFgAcc1" presStyleIdx="0" presStyleCnt="3" custScaleX="90920" custScaleY="86371"/>
      <dgm:spPr>
        <a:blipFill rotWithShape="0">
          <a:blip xmlns:r="http://schemas.openxmlformats.org/officeDocument/2006/relationships" r:embed="rId1"/>
          <a:srcRect/>
          <a:stretch>
            <a:fillRect t="-23000" b="-23000"/>
          </a:stretch>
        </a:blipFill>
      </dgm:spPr>
    </dgm:pt>
    <dgm:pt modelId="{86BF7416-A095-43E2-9650-1B0817D7514F}" type="pres">
      <dgm:prSet presAssocID="{234A7354-61CA-4440-9C77-61D307D6F863}" presName="text_2" presStyleLbl="node1" presStyleIdx="1" presStyleCnt="3">
        <dgm:presLayoutVars>
          <dgm:bulletEnabled val="1"/>
        </dgm:presLayoutVars>
      </dgm:prSet>
      <dgm:spPr/>
    </dgm:pt>
    <dgm:pt modelId="{2E62FFB0-51B2-42E5-8746-E1FE2BD665B9}" type="pres">
      <dgm:prSet presAssocID="{234A7354-61CA-4440-9C77-61D307D6F863}" presName="accent_2" presStyleCnt="0"/>
      <dgm:spPr/>
    </dgm:pt>
    <dgm:pt modelId="{665DF098-84AB-4C64-A690-B907F6E6017F}" type="pres">
      <dgm:prSet presAssocID="{234A7354-61CA-4440-9C77-61D307D6F863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87DB543D-4DA3-4E6F-90FA-1E7B08DB82B9}" type="pres">
      <dgm:prSet presAssocID="{B84FD79E-3DA1-4AE0-9A38-B47577F0EFAF}" presName="text_3" presStyleLbl="node1" presStyleIdx="2" presStyleCnt="3">
        <dgm:presLayoutVars>
          <dgm:bulletEnabled val="1"/>
        </dgm:presLayoutVars>
      </dgm:prSet>
      <dgm:spPr/>
    </dgm:pt>
    <dgm:pt modelId="{96DBC579-F223-4CA3-9B0A-7B845A1DE4BB}" type="pres">
      <dgm:prSet presAssocID="{B84FD79E-3DA1-4AE0-9A38-B47577F0EFAF}" presName="accent_3" presStyleCnt="0"/>
      <dgm:spPr/>
    </dgm:pt>
    <dgm:pt modelId="{72B0D8D5-8074-4FC2-9B9B-E8FD6451DC5B}" type="pres">
      <dgm:prSet presAssocID="{B84FD79E-3DA1-4AE0-9A38-B47577F0EFAF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45000" r="-45000"/>
          </a:stretch>
        </a:blipFill>
      </dgm:spPr>
    </dgm:pt>
  </dgm:ptLst>
  <dgm:cxnLst>
    <dgm:cxn modelId="{384ED120-5309-455C-AA5E-3026D0CFC505}" type="presOf" srcId="{234A7354-61CA-4440-9C77-61D307D6F863}" destId="{86BF7416-A095-43E2-9650-1B0817D7514F}" srcOrd="0" destOrd="0" presId="urn:microsoft.com/office/officeart/2008/layout/VerticalCurvedList"/>
    <dgm:cxn modelId="{54E74C60-24EC-43E5-AB6B-B66AF0955E32}" srcId="{8BC248CD-6D13-4FC1-BAC6-EE3DE48C9E4A}" destId="{234A7354-61CA-4440-9C77-61D307D6F863}" srcOrd="1" destOrd="0" parTransId="{88A35692-A570-489D-ADA8-81A2E8129D4E}" sibTransId="{8DFA59E9-2182-44D8-9DAF-5998B22ADA9F}"/>
    <dgm:cxn modelId="{14260A62-8177-49F0-88F1-DFE4A81E1F8A}" type="presOf" srcId="{B84FD79E-3DA1-4AE0-9A38-B47577F0EFAF}" destId="{87DB543D-4DA3-4E6F-90FA-1E7B08DB82B9}" srcOrd="0" destOrd="0" presId="urn:microsoft.com/office/officeart/2008/layout/VerticalCurvedList"/>
    <dgm:cxn modelId="{99682343-8F9E-42D4-A1EB-FD16AEB13196}" type="presOf" srcId="{1DA7150A-54E7-4174-8157-A1D21BC78426}" destId="{BC42ACFB-0E00-483C-83B3-A1DFADD644A6}" srcOrd="0" destOrd="0" presId="urn:microsoft.com/office/officeart/2008/layout/VerticalCurvedList"/>
    <dgm:cxn modelId="{1B6C266F-C61A-4B56-8852-59C7C4920223}" srcId="{8BC248CD-6D13-4FC1-BAC6-EE3DE48C9E4A}" destId="{B84FD79E-3DA1-4AE0-9A38-B47577F0EFAF}" srcOrd="2" destOrd="0" parTransId="{DD6B5222-03C1-4106-920A-04A58321E05A}" sibTransId="{730D9700-A29F-404D-B97E-2AA7AB8CC020}"/>
    <dgm:cxn modelId="{81A95550-4A94-4F78-8357-3E88D47B7285}" srcId="{8BC248CD-6D13-4FC1-BAC6-EE3DE48C9E4A}" destId="{87A73A70-B090-4A47-A196-0481E7F19812}" srcOrd="0" destOrd="0" parTransId="{9C18C342-B0E5-4A25-B046-90053AE1D6D1}" sibTransId="{1DA7150A-54E7-4174-8157-A1D21BC78426}"/>
    <dgm:cxn modelId="{2A7F4B79-8C5E-4691-B349-EEB3B3B50813}" type="presOf" srcId="{87A73A70-B090-4A47-A196-0481E7F19812}" destId="{70EE65F6-4B2D-424B-8438-3B6B608B64D3}" srcOrd="0" destOrd="0" presId="urn:microsoft.com/office/officeart/2008/layout/VerticalCurvedList"/>
    <dgm:cxn modelId="{A56C6DBA-4D8F-469E-BE0D-49AC753D03EE}" type="presOf" srcId="{8BC248CD-6D13-4FC1-BAC6-EE3DE48C9E4A}" destId="{E622175C-46A2-474D-8ABA-6F736F56ED18}" srcOrd="0" destOrd="0" presId="urn:microsoft.com/office/officeart/2008/layout/VerticalCurvedList"/>
    <dgm:cxn modelId="{C60998E6-F4AD-4C30-B410-522DCA03677F}" type="presParOf" srcId="{E622175C-46A2-474D-8ABA-6F736F56ED18}" destId="{70DDEAAF-E5CE-49D4-83C7-86068DF461CD}" srcOrd="0" destOrd="0" presId="urn:microsoft.com/office/officeart/2008/layout/VerticalCurvedList"/>
    <dgm:cxn modelId="{58DC9052-9028-48C4-8ABF-BCD20D267B8B}" type="presParOf" srcId="{70DDEAAF-E5CE-49D4-83C7-86068DF461CD}" destId="{977A71B9-975A-4561-9D76-417F707CB8E2}" srcOrd="0" destOrd="0" presId="urn:microsoft.com/office/officeart/2008/layout/VerticalCurvedList"/>
    <dgm:cxn modelId="{C5A05B31-45DD-4895-A482-6D438A7F4A50}" type="presParOf" srcId="{977A71B9-975A-4561-9D76-417F707CB8E2}" destId="{3BC318DA-2032-4F02-8D8D-B2BEBA21DF27}" srcOrd="0" destOrd="0" presId="urn:microsoft.com/office/officeart/2008/layout/VerticalCurvedList"/>
    <dgm:cxn modelId="{5C99A718-76F9-4588-B4D8-2334C3656247}" type="presParOf" srcId="{977A71B9-975A-4561-9D76-417F707CB8E2}" destId="{BC42ACFB-0E00-483C-83B3-A1DFADD644A6}" srcOrd="1" destOrd="0" presId="urn:microsoft.com/office/officeart/2008/layout/VerticalCurvedList"/>
    <dgm:cxn modelId="{BD641141-233C-4D32-BCFD-B300BC7E8AB7}" type="presParOf" srcId="{977A71B9-975A-4561-9D76-417F707CB8E2}" destId="{4FE5C7C0-6219-44F6-8008-96EF91AFCC38}" srcOrd="2" destOrd="0" presId="urn:microsoft.com/office/officeart/2008/layout/VerticalCurvedList"/>
    <dgm:cxn modelId="{B0F8265C-4507-41F6-BC3B-60364AA62DF1}" type="presParOf" srcId="{977A71B9-975A-4561-9D76-417F707CB8E2}" destId="{433E0EDC-8FBB-4A72-A515-A3A88248E176}" srcOrd="3" destOrd="0" presId="urn:microsoft.com/office/officeart/2008/layout/VerticalCurvedList"/>
    <dgm:cxn modelId="{EEB4390A-AF46-465A-95A9-A3EF8622E007}" type="presParOf" srcId="{70DDEAAF-E5CE-49D4-83C7-86068DF461CD}" destId="{70EE65F6-4B2D-424B-8438-3B6B608B64D3}" srcOrd="1" destOrd="0" presId="urn:microsoft.com/office/officeart/2008/layout/VerticalCurvedList"/>
    <dgm:cxn modelId="{36C47707-462B-4C9A-8CA8-C6FFC3E3B1A9}" type="presParOf" srcId="{70DDEAAF-E5CE-49D4-83C7-86068DF461CD}" destId="{E128A6EB-E1A8-4514-9622-E333273E67A0}" srcOrd="2" destOrd="0" presId="urn:microsoft.com/office/officeart/2008/layout/VerticalCurvedList"/>
    <dgm:cxn modelId="{D6E597DC-BA9B-4908-8347-A014C4E2DE30}" type="presParOf" srcId="{E128A6EB-E1A8-4514-9622-E333273E67A0}" destId="{29504A58-73A4-4E99-824D-AF2C87D71200}" srcOrd="0" destOrd="0" presId="urn:microsoft.com/office/officeart/2008/layout/VerticalCurvedList"/>
    <dgm:cxn modelId="{D99FCB87-D51E-4E69-B271-82A829F8738B}" type="presParOf" srcId="{70DDEAAF-E5CE-49D4-83C7-86068DF461CD}" destId="{86BF7416-A095-43E2-9650-1B0817D7514F}" srcOrd="3" destOrd="0" presId="urn:microsoft.com/office/officeart/2008/layout/VerticalCurvedList"/>
    <dgm:cxn modelId="{E842A249-58D1-40D1-984C-238A9EA04EE8}" type="presParOf" srcId="{70DDEAAF-E5CE-49D4-83C7-86068DF461CD}" destId="{2E62FFB0-51B2-42E5-8746-E1FE2BD665B9}" srcOrd="4" destOrd="0" presId="urn:microsoft.com/office/officeart/2008/layout/VerticalCurvedList"/>
    <dgm:cxn modelId="{1E10BACD-47FD-4D63-B31B-5F9E619319E9}" type="presParOf" srcId="{2E62FFB0-51B2-42E5-8746-E1FE2BD665B9}" destId="{665DF098-84AB-4C64-A690-B907F6E6017F}" srcOrd="0" destOrd="0" presId="urn:microsoft.com/office/officeart/2008/layout/VerticalCurvedList"/>
    <dgm:cxn modelId="{913465E1-F3D8-42D4-8DC7-A70473A23619}" type="presParOf" srcId="{70DDEAAF-E5CE-49D4-83C7-86068DF461CD}" destId="{87DB543D-4DA3-4E6F-90FA-1E7B08DB82B9}" srcOrd="5" destOrd="0" presId="urn:microsoft.com/office/officeart/2008/layout/VerticalCurvedList"/>
    <dgm:cxn modelId="{C43D81A4-F996-4095-AED3-594A5926F7F9}" type="presParOf" srcId="{70DDEAAF-E5CE-49D4-83C7-86068DF461CD}" destId="{96DBC579-F223-4CA3-9B0A-7B845A1DE4BB}" srcOrd="6" destOrd="0" presId="urn:microsoft.com/office/officeart/2008/layout/VerticalCurvedList"/>
    <dgm:cxn modelId="{DAD3F7DF-DA5C-46DE-8D40-BDA46A01C389}" type="presParOf" srcId="{96DBC579-F223-4CA3-9B0A-7B845A1DE4BB}" destId="{72B0D8D5-8074-4FC2-9B9B-E8FD6451DC5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C248CD-6D13-4FC1-BAC6-EE3DE48C9E4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7A73A70-B090-4A47-A196-0481E7F19812}">
      <dgm:prSet phldrT="[Testo]"/>
      <dgm:spPr/>
      <dgm:t>
        <a:bodyPr/>
        <a:lstStyle/>
        <a:p>
          <a:r>
            <a:rPr lang="it-IT" dirty="0"/>
            <a:t>Dieta ed esercizio fisico</a:t>
          </a:r>
        </a:p>
      </dgm:t>
    </dgm:pt>
    <dgm:pt modelId="{9C18C342-B0E5-4A25-B046-90053AE1D6D1}" type="parTrans" cxnId="{81A95550-4A94-4F78-8357-3E88D47B7285}">
      <dgm:prSet/>
      <dgm:spPr/>
      <dgm:t>
        <a:bodyPr/>
        <a:lstStyle/>
        <a:p>
          <a:endParaRPr lang="it-IT"/>
        </a:p>
      </dgm:t>
    </dgm:pt>
    <dgm:pt modelId="{1DA7150A-54E7-4174-8157-A1D21BC78426}" type="sibTrans" cxnId="{81A95550-4A94-4F78-8357-3E88D47B7285}">
      <dgm:prSet/>
      <dgm:spPr/>
      <dgm:t>
        <a:bodyPr/>
        <a:lstStyle/>
        <a:p>
          <a:endParaRPr lang="it-IT"/>
        </a:p>
      </dgm:t>
    </dgm:pt>
    <dgm:pt modelId="{234A7354-61CA-4440-9C77-61D307D6F863}">
      <dgm:prSet phldrT="[Testo]"/>
      <dgm:spPr/>
      <dgm:t>
        <a:bodyPr/>
        <a:lstStyle/>
        <a:p>
          <a:r>
            <a:rPr lang="it-IT" dirty="0"/>
            <a:t>Trattamento medico</a:t>
          </a:r>
        </a:p>
      </dgm:t>
    </dgm:pt>
    <dgm:pt modelId="{88A35692-A570-489D-ADA8-81A2E8129D4E}" type="parTrans" cxnId="{54E74C60-24EC-43E5-AB6B-B66AF0955E32}">
      <dgm:prSet/>
      <dgm:spPr/>
      <dgm:t>
        <a:bodyPr/>
        <a:lstStyle/>
        <a:p>
          <a:endParaRPr lang="it-IT"/>
        </a:p>
      </dgm:t>
    </dgm:pt>
    <dgm:pt modelId="{8DFA59E9-2182-44D8-9DAF-5998B22ADA9F}" type="sibTrans" cxnId="{54E74C60-24EC-43E5-AB6B-B66AF0955E32}">
      <dgm:prSet/>
      <dgm:spPr/>
      <dgm:t>
        <a:bodyPr/>
        <a:lstStyle/>
        <a:p>
          <a:endParaRPr lang="it-IT"/>
        </a:p>
      </dgm:t>
    </dgm:pt>
    <dgm:pt modelId="{B84FD79E-3DA1-4AE0-9A38-B47577F0EFAF}">
      <dgm:prSet phldrT="[Testo]"/>
      <dgm:spPr/>
      <dgm:t>
        <a:bodyPr/>
        <a:lstStyle/>
        <a:p>
          <a:r>
            <a:rPr lang="it-IT" dirty="0"/>
            <a:t>Trattamento chirurgico</a:t>
          </a:r>
        </a:p>
      </dgm:t>
    </dgm:pt>
    <dgm:pt modelId="{DD6B5222-03C1-4106-920A-04A58321E05A}" type="parTrans" cxnId="{1B6C266F-C61A-4B56-8852-59C7C4920223}">
      <dgm:prSet/>
      <dgm:spPr/>
      <dgm:t>
        <a:bodyPr/>
        <a:lstStyle/>
        <a:p>
          <a:endParaRPr lang="it-IT"/>
        </a:p>
      </dgm:t>
    </dgm:pt>
    <dgm:pt modelId="{730D9700-A29F-404D-B97E-2AA7AB8CC020}" type="sibTrans" cxnId="{1B6C266F-C61A-4B56-8852-59C7C4920223}">
      <dgm:prSet/>
      <dgm:spPr/>
      <dgm:t>
        <a:bodyPr/>
        <a:lstStyle/>
        <a:p>
          <a:endParaRPr lang="it-IT"/>
        </a:p>
      </dgm:t>
    </dgm:pt>
    <dgm:pt modelId="{E622175C-46A2-474D-8ABA-6F736F56ED18}" type="pres">
      <dgm:prSet presAssocID="{8BC248CD-6D13-4FC1-BAC6-EE3DE48C9E4A}" presName="Name0" presStyleCnt="0">
        <dgm:presLayoutVars>
          <dgm:chMax val="7"/>
          <dgm:chPref val="7"/>
          <dgm:dir/>
        </dgm:presLayoutVars>
      </dgm:prSet>
      <dgm:spPr/>
    </dgm:pt>
    <dgm:pt modelId="{70DDEAAF-E5CE-49D4-83C7-86068DF461CD}" type="pres">
      <dgm:prSet presAssocID="{8BC248CD-6D13-4FC1-BAC6-EE3DE48C9E4A}" presName="Name1" presStyleCnt="0"/>
      <dgm:spPr/>
    </dgm:pt>
    <dgm:pt modelId="{977A71B9-975A-4561-9D76-417F707CB8E2}" type="pres">
      <dgm:prSet presAssocID="{8BC248CD-6D13-4FC1-BAC6-EE3DE48C9E4A}" presName="cycle" presStyleCnt="0"/>
      <dgm:spPr/>
    </dgm:pt>
    <dgm:pt modelId="{3BC318DA-2032-4F02-8D8D-B2BEBA21DF27}" type="pres">
      <dgm:prSet presAssocID="{8BC248CD-6D13-4FC1-BAC6-EE3DE48C9E4A}" presName="srcNode" presStyleLbl="node1" presStyleIdx="0" presStyleCnt="3"/>
      <dgm:spPr/>
    </dgm:pt>
    <dgm:pt modelId="{BC42ACFB-0E00-483C-83B3-A1DFADD644A6}" type="pres">
      <dgm:prSet presAssocID="{8BC248CD-6D13-4FC1-BAC6-EE3DE48C9E4A}" presName="conn" presStyleLbl="parChTrans1D2" presStyleIdx="0" presStyleCnt="1"/>
      <dgm:spPr/>
    </dgm:pt>
    <dgm:pt modelId="{4FE5C7C0-6219-44F6-8008-96EF91AFCC38}" type="pres">
      <dgm:prSet presAssocID="{8BC248CD-6D13-4FC1-BAC6-EE3DE48C9E4A}" presName="extraNode" presStyleLbl="node1" presStyleIdx="0" presStyleCnt="3"/>
      <dgm:spPr/>
    </dgm:pt>
    <dgm:pt modelId="{433E0EDC-8FBB-4A72-A515-A3A88248E176}" type="pres">
      <dgm:prSet presAssocID="{8BC248CD-6D13-4FC1-BAC6-EE3DE48C9E4A}" presName="dstNode" presStyleLbl="node1" presStyleIdx="0" presStyleCnt="3"/>
      <dgm:spPr/>
    </dgm:pt>
    <dgm:pt modelId="{70EE65F6-4B2D-424B-8438-3B6B608B64D3}" type="pres">
      <dgm:prSet presAssocID="{87A73A70-B090-4A47-A196-0481E7F19812}" presName="text_1" presStyleLbl="node1" presStyleIdx="0" presStyleCnt="3">
        <dgm:presLayoutVars>
          <dgm:bulletEnabled val="1"/>
        </dgm:presLayoutVars>
      </dgm:prSet>
      <dgm:spPr/>
    </dgm:pt>
    <dgm:pt modelId="{E128A6EB-E1A8-4514-9622-E333273E67A0}" type="pres">
      <dgm:prSet presAssocID="{87A73A70-B090-4A47-A196-0481E7F19812}" presName="accent_1" presStyleCnt="0"/>
      <dgm:spPr/>
    </dgm:pt>
    <dgm:pt modelId="{29504A58-73A4-4E99-824D-AF2C87D71200}" type="pres">
      <dgm:prSet presAssocID="{87A73A70-B090-4A47-A196-0481E7F19812}" presName="accentRepeatNode" presStyleLbl="solidFgAcc1" presStyleIdx="0" presStyleCnt="3" custScaleX="90920" custScaleY="86371"/>
      <dgm:spPr>
        <a:blipFill rotWithShape="0">
          <a:blip xmlns:r="http://schemas.openxmlformats.org/officeDocument/2006/relationships" r:embed="rId1"/>
          <a:srcRect/>
          <a:stretch>
            <a:fillRect t="-23000" b="-23000"/>
          </a:stretch>
        </a:blipFill>
      </dgm:spPr>
    </dgm:pt>
    <dgm:pt modelId="{86BF7416-A095-43E2-9650-1B0817D7514F}" type="pres">
      <dgm:prSet presAssocID="{234A7354-61CA-4440-9C77-61D307D6F863}" presName="text_2" presStyleLbl="node1" presStyleIdx="1" presStyleCnt="3">
        <dgm:presLayoutVars>
          <dgm:bulletEnabled val="1"/>
        </dgm:presLayoutVars>
      </dgm:prSet>
      <dgm:spPr/>
    </dgm:pt>
    <dgm:pt modelId="{2E62FFB0-51B2-42E5-8746-E1FE2BD665B9}" type="pres">
      <dgm:prSet presAssocID="{234A7354-61CA-4440-9C77-61D307D6F863}" presName="accent_2" presStyleCnt="0"/>
      <dgm:spPr/>
    </dgm:pt>
    <dgm:pt modelId="{665DF098-84AB-4C64-A690-B907F6E6017F}" type="pres">
      <dgm:prSet presAssocID="{234A7354-61CA-4440-9C77-61D307D6F863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87DB543D-4DA3-4E6F-90FA-1E7B08DB82B9}" type="pres">
      <dgm:prSet presAssocID="{B84FD79E-3DA1-4AE0-9A38-B47577F0EFAF}" presName="text_3" presStyleLbl="node1" presStyleIdx="2" presStyleCnt="3">
        <dgm:presLayoutVars>
          <dgm:bulletEnabled val="1"/>
        </dgm:presLayoutVars>
      </dgm:prSet>
      <dgm:spPr/>
    </dgm:pt>
    <dgm:pt modelId="{96DBC579-F223-4CA3-9B0A-7B845A1DE4BB}" type="pres">
      <dgm:prSet presAssocID="{B84FD79E-3DA1-4AE0-9A38-B47577F0EFAF}" presName="accent_3" presStyleCnt="0"/>
      <dgm:spPr/>
    </dgm:pt>
    <dgm:pt modelId="{72B0D8D5-8074-4FC2-9B9B-E8FD6451DC5B}" type="pres">
      <dgm:prSet presAssocID="{B84FD79E-3DA1-4AE0-9A38-B47577F0EFAF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45000" r="-45000"/>
          </a:stretch>
        </a:blipFill>
      </dgm:spPr>
    </dgm:pt>
  </dgm:ptLst>
  <dgm:cxnLst>
    <dgm:cxn modelId="{384ED120-5309-455C-AA5E-3026D0CFC505}" type="presOf" srcId="{234A7354-61CA-4440-9C77-61D307D6F863}" destId="{86BF7416-A095-43E2-9650-1B0817D7514F}" srcOrd="0" destOrd="0" presId="urn:microsoft.com/office/officeart/2008/layout/VerticalCurvedList"/>
    <dgm:cxn modelId="{54E74C60-24EC-43E5-AB6B-B66AF0955E32}" srcId="{8BC248CD-6D13-4FC1-BAC6-EE3DE48C9E4A}" destId="{234A7354-61CA-4440-9C77-61D307D6F863}" srcOrd="1" destOrd="0" parTransId="{88A35692-A570-489D-ADA8-81A2E8129D4E}" sibTransId="{8DFA59E9-2182-44D8-9DAF-5998B22ADA9F}"/>
    <dgm:cxn modelId="{14260A62-8177-49F0-88F1-DFE4A81E1F8A}" type="presOf" srcId="{B84FD79E-3DA1-4AE0-9A38-B47577F0EFAF}" destId="{87DB543D-4DA3-4E6F-90FA-1E7B08DB82B9}" srcOrd="0" destOrd="0" presId="urn:microsoft.com/office/officeart/2008/layout/VerticalCurvedList"/>
    <dgm:cxn modelId="{99682343-8F9E-42D4-A1EB-FD16AEB13196}" type="presOf" srcId="{1DA7150A-54E7-4174-8157-A1D21BC78426}" destId="{BC42ACFB-0E00-483C-83B3-A1DFADD644A6}" srcOrd="0" destOrd="0" presId="urn:microsoft.com/office/officeart/2008/layout/VerticalCurvedList"/>
    <dgm:cxn modelId="{1B6C266F-C61A-4B56-8852-59C7C4920223}" srcId="{8BC248CD-6D13-4FC1-BAC6-EE3DE48C9E4A}" destId="{B84FD79E-3DA1-4AE0-9A38-B47577F0EFAF}" srcOrd="2" destOrd="0" parTransId="{DD6B5222-03C1-4106-920A-04A58321E05A}" sibTransId="{730D9700-A29F-404D-B97E-2AA7AB8CC020}"/>
    <dgm:cxn modelId="{81A95550-4A94-4F78-8357-3E88D47B7285}" srcId="{8BC248CD-6D13-4FC1-BAC6-EE3DE48C9E4A}" destId="{87A73A70-B090-4A47-A196-0481E7F19812}" srcOrd="0" destOrd="0" parTransId="{9C18C342-B0E5-4A25-B046-90053AE1D6D1}" sibTransId="{1DA7150A-54E7-4174-8157-A1D21BC78426}"/>
    <dgm:cxn modelId="{2A7F4B79-8C5E-4691-B349-EEB3B3B50813}" type="presOf" srcId="{87A73A70-B090-4A47-A196-0481E7F19812}" destId="{70EE65F6-4B2D-424B-8438-3B6B608B64D3}" srcOrd="0" destOrd="0" presId="urn:microsoft.com/office/officeart/2008/layout/VerticalCurvedList"/>
    <dgm:cxn modelId="{A56C6DBA-4D8F-469E-BE0D-49AC753D03EE}" type="presOf" srcId="{8BC248CD-6D13-4FC1-BAC6-EE3DE48C9E4A}" destId="{E622175C-46A2-474D-8ABA-6F736F56ED18}" srcOrd="0" destOrd="0" presId="urn:microsoft.com/office/officeart/2008/layout/VerticalCurvedList"/>
    <dgm:cxn modelId="{C60998E6-F4AD-4C30-B410-522DCA03677F}" type="presParOf" srcId="{E622175C-46A2-474D-8ABA-6F736F56ED18}" destId="{70DDEAAF-E5CE-49D4-83C7-86068DF461CD}" srcOrd="0" destOrd="0" presId="urn:microsoft.com/office/officeart/2008/layout/VerticalCurvedList"/>
    <dgm:cxn modelId="{58DC9052-9028-48C4-8ABF-BCD20D267B8B}" type="presParOf" srcId="{70DDEAAF-E5CE-49D4-83C7-86068DF461CD}" destId="{977A71B9-975A-4561-9D76-417F707CB8E2}" srcOrd="0" destOrd="0" presId="urn:microsoft.com/office/officeart/2008/layout/VerticalCurvedList"/>
    <dgm:cxn modelId="{C5A05B31-45DD-4895-A482-6D438A7F4A50}" type="presParOf" srcId="{977A71B9-975A-4561-9D76-417F707CB8E2}" destId="{3BC318DA-2032-4F02-8D8D-B2BEBA21DF27}" srcOrd="0" destOrd="0" presId="urn:microsoft.com/office/officeart/2008/layout/VerticalCurvedList"/>
    <dgm:cxn modelId="{5C99A718-76F9-4588-B4D8-2334C3656247}" type="presParOf" srcId="{977A71B9-975A-4561-9D76-417F707CB8E2}" destId="{BC42ACFB-0E00-483C-83B3-A1DFADD644A6}" srcOrd="1" destOrd="0" presId="urn:microsoft.com/office/officeart/2008/layout/VerticalCurvedList"/>
    <dgm:cxn modelId="{BD641141-233C-4D32-BCFD-B300BC7E8AB7}" type="presParOf" srcId="{977A71B9-975A-4561-9D76-417F707CB8E2}" destId="{4FE5C7C0-6219-44F6-8008-96EF91AFCC38}" srcOrd="2" destOrd="0" presId="urn:microsoft.com/office/officeart/2008/layout/VerticalCurvedList"/>
    <dgm:cxn modelId="{B0F8265C-4507-41F6-BC3B-60364AA62DF1}" type="presParOf" srcId="{977A71B9-975A-4561-9D76-417F707CB8E2}" destId="{433E0EDC-8FBB-4A72-A515-A3A88248E176}" srcOrd="3" destOrd="0" presId="urn:microsoft.com/office/officeart/2008/layout/VerticalCurvedList"/>
    <dgm:cxn modelId="{EEB4390A-AF46-465A-95A9-A3EF8622E007}" type="presParOf" srcId="{70DDEAAF-E5CE-49D4-83C7-86068DF461CD}" destId="{70EE65F6-4B2D-424B-8438-3B6B608B64D3}" srcOrd="1" destOrd="0" presId="urn:microsoft.com/office/officeart/2008/layout/VerticalCurvedList"/>
    <dgm:cxn modelId="{36C47707-462B-4C9A-8CA8-C6FFC3E3B1A9}" type="presParOf" srcId="{70DDEAAF-E5CE-49D4-83C7-86068DF461CD}" destId="{E128A6EB-E1A8-4514-9622-E333273E67A0}" srcOrd="2" destOrd="0" presId="urn:microsoft.com/office/officeart/2008/layout/VerticalCurvedList"/>
    <dgm:cxn modelId="{D6E597DC-BA9B-4908-8347-A014C4E2DE30}" type="presParOf" srcId="{E128A6EB-E1A8-4514-9622-E333273E67A0}" destId="{29504A58-73A4-4E99-824D-AF2C87D71200}" srcOrd="0" destOrd="0" presId="urn:microsoft.com/office/officeart/2008/layout/VerticalCurvedList"/>
    <dgm:cxn modelId="{D99FCB87-D51E-4E69-B271-82A829F8738B}" type="presParOf" srcId="{70DDEAAF-E5CE-49D4-83C7-86068DF461CD}" destId="{86BF7416-A095-43E2-9650-1B0817D7514F}" srcOrd="3" destOrd="0" presId="urn:microsoft.com/office/officeart/2008/layout/VerticalCurvedList"/>
    <dgm:cxn modelId="{E842A249-58D1-40D1-984C-238A9EA04EE8}" type="presParOf" srcId="{70DDEAAF-E5CE-49D4-83C7-86068DF461CD}" destId="{2E62FFB0-51B2-42E5-8746-E1FE2BD665B9}" srcOrd="4" destOrd="0" presId="urn:microsoft.com/office/officeart/2008/layout/VerticalCurvedList"/>
    <dgm:cxn modelId="{1E10BACD-47FD-4D63-B31B-5F9E619319E9}" type="presParOf" srcId="{2E62FFB0-51B2-42E5-8746-E1FE2BD665B9}" destId="{665DF098-84AB-4C64-A690-B907F6E6017F}" srcOrd="0" destOrd="0" presId="urn:microsoft.com/office/officeart/2008/layout/VerticalCurvedList"/>
    <dgm:cxn modelId="{913465E1-F3D8-42D4-8DC7-A70473A23619}" type="presParOf" srcId="{70DDEAAF-E5CE-49D4-83C7-86068DF461CD}" destId="{87DB543D-4DA3-4E6F-90FA-1E7B08DB82B9}" srcOrd="5" destOrd="0" presId="urn:microsoft.com/office/officeart/2008/layout/VerticalCurvedList"/>
    <dgm:cxn modelId="{C43D81A4-F996-4095-AED3-594A5926F7F9}" type="presParOf" srcId="{70DDEAAF-E5CE-49D4-83C7-86068DF461CD}" destId="{96DBC579-F223-4CA3-9B0A-7B845A1DE4BB}" srcOrd="6" destOrd="0" presId="urn:microsoft.com/office/officeart/2008/layout/VerticalCurvedList"/>
    <dgm:cxn modelId="{DAD3F7DF-DA5C-46DE-8D40-BDA46A01C389}" type="presParOf" srcId="{96DBC579-F223-4CA3-9B0A-7B845A1DE4BB}" destId="{72B0D8D5-8074-4FC2-9B9B-E8FD6451DC5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BC248CD-6D13-4FC1-BAC6-EE3DE48C9E4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7A73A70-B090-4A47-A196-0481E7F19812}">
      <dgm:prSet phldrT="[Testo]"/>
      <dgm:spPr/>
      <dgm:t>
        <a:bodyPr/>
        <a:lstStyle/>
        <a:p>
          <a:r>
            <a:rPr lang="it-IT" dirty="0"/>
            <a:t>Dieta ed esercizio fisico</a:t>
          </a:r>
        </a:p>
      </dgm:t>
    </dgm:pt>
    <dgm:pt modelId="{9C18C342-B0E5-4A25-B046-90053AE1D6D1}" type="parTrans" cxnId="{81A95550-4A94-4F78-8357-3E88D47B7285}">
      <dgm:prSet/>
      <dgm:spPr/>
      <dgm:t>
        <a:bodyPr/>
        <a:lstStyle/>
        <a:p>
          <a:endParaRPr lang="it-IT"/>
        </a:p>
      </dgm:t>
    </dgm:pt>
    <dgm:pt modelId="{1DA7150A-54E7-4174-8157-A1D21BC78426}" type="sibTrans" cxnId="{81A95550-4A94-4F78-8357-3E88D47B7285}">
      <dgm:prSet/>
      <dgm:spPr/>
      <dgm:t>
        <a:bodyPr/>
        <a:lstStyle/>
        <a:p>
          <a:endParaRPr lang="it-IT"/>
        </a:p>
      </dgm:t>
    </dgm:pt>
    <dgm:pt modelId="{234A7354-61CA-4440-9C77-61D307D6F863}">
      <dgm:prSet phldrT="[Testo]"/>
      <dgm:spPr/>
      <dgm:t>
        <a:bodyPr/>
        <a:lstStyle/>
        <a:p>
          <a:r>
            <a:rPr lang="it-IT" dirty="0"/>
            <a:t>Trattamento medico</a:t>
          </a:r>
        </a:p>
      </dgm:t>
    </dgm:pt>
    <dgm:pt modelId="{88A35692-A570-489D-ADA8-81A2E8129D4E}" type="parTrans" cxnId="{54E74C60-24EC-43E5-AB6B-B66AF0955E32}">
      <dgm:prSet/>
      <dgm:spPr/>
      <dgm:t>
        <a:bodyPr/>
        <a:lstStyle/>
        <a:p>
          <a:endParaRPr lang="it-IT"/>
        </a:p>
      </dgm:t>
    </dgm:pt>
    <dgm:pt modelId="{8DFA59E9-2182-44D8-9DAF-5998B22ADA9F}" type="sibTrans" cxnId="{54E74C60-24EC-43E5-AB6B-B66AF0955E32}">
      <dgm:prSet/>
      <dgm:spPr/>
      <dgm:t>
        <a:bodyPr/>
        <a:lstStyle/>
        <a:p>
          <a:endParaRPr lang="it-IT"/>
        </a:p>
      </dgm:t>
    </dgm:pt>
    <dgm:pt modelId="{B84FD79E-3DA1-4AE0-9A38-B47577F0EFAF}">
      <dgm:prSet phldrT="[Testo]"/>
      <dgm:spPr/>
      <dgm:t>
        <a:bodyPr/>
        <a:lstStyle/>
        <a:p>
          <a:r>
            <a:rPr lang="it-IT" dirty="0"/>
            <a:t>Trattamento chirurgico</a:t>
          </a:r>
        </a:p>
      </dgm:t>
    </dgm:pt>
    <dgm:pt modelId="{DD6B5222-03C1-4106-920A-04A58321E05A}" type="parTrans" cxnId="{1B6C266F-C61A-4B56-8852-59C7C4920223}">
      <dgm:prSet/>
      <dgm:spPr/>
      <dgm:t>
        <a:bodyPr/>
        <a:lstStyle/>
        <a:p>
          <a:endParaRPr lang="it-IT"/>
        </a:p>
      </dgm:t>
    </dgm:pt>
    <dgm:pt modelId="{730D9700-A29F-404D-B97E-2AA7AB8CC020}" type="sibTrans" cxnId="{1B6C266F-C61A-4B56-8852-59C7C4920223}">
      <dgm:prSet/>
      <dgm:spPr/>
      <dgm:t>
        <a:bodyPr/>
        <a:lstStyle/>
        <a:p>
          <a:endParaRPr lang="it-IT"/>
        </a:p>
      </dgm:t>
    </dgm:pt>
    <dgm:pt modelId="{E622175C-46A2-474D-8ABA-6F736F56ED18}" type="pres">
      <dgm:prSet presAssocID="{8BC248CD-6D13-4FC1-BAC6-EE3DE48C9E4A}" presName="Name0" presStyleCnt="0">
        <dgm:presLayoutVars>
          <dgm:chMax val="7"/>
          <dgm:chPref val="7"/>
          <dgm:dir/>
        </dgm:presLayoutVars>
      </dgm:prSet>
      <dgm:spPr/>
    </dgm:pt>
    <dgm:pt modelId="{70DDEAAF-E5CE-49D4-83C7-86068DF461CD}" type="pres">
      <dgm:prSet presAssocID="{8BC248CD-6D13-4FC1-BAC6-EE3DE48C9E4A}" presName="Name1" presStyleCnt="0"/>
      <dgm:spPr/>
    </dgm:pt>
    <dgm:pt modelId="{977A71B9-975A-4561-9D76-417F707CB8E2}" type="pres">
      <dgm:prSet presAssocID="{8BC248CD-6D13-4FC1-BAC6-EE3DE48C9E4A}" presName="cycle" presStyleCnt="0"/>
      <dgm:spPr/>
    </dgm:pt>
    <dgm:pt modelId="{3BC318DA-2032-4F02-8D8D-B2BEBA21DF27}" type="pres">
      <dgm:prSet presAssocID="{8BC248CD-6D13-4FC1-BAC6-EE3DE48C9E4A}" presName="srcNode" presStyleLbl="node1" presStyleIdx="0" presStyleCnt="3"/>
      <dgm:spPr/>
    </dgm:pt>
    <dgm:pt modelId="{BC42ACFB-0E00-483C-83B3-A1DFADD644A6}" type="pres">
      <dgm:prSet presAssocID="{8BC248CD-6D13-4FC1-BAC6-EE3DE48C9E4A}" presName="conn" presStyleLbl="parChTrans1D2" presStyleIdx="0" presStyleCnt="1"/>
      <dgm:spPr/>
    </dgm:pt>
    <dgm:pt modelId="{4FE5C7C0-6219-44F6-8008-96EF91AFCC38}" type="pres">
      <dgm:prSet presAssocID="{8BC248CD-6D13-4FC1-BAC6-EE3DE48C9E4A}" presName="extraNode" presStyleLbl="node1" presStyleIdx="0" presStyleCnt="3"/>
      <dgm:spPr/>
    </dgm:pt>
    <dgm:pt modelId="{433E0EDC-8FBB-4A72-A515-A3A88248E176}" type="pres">
      <dgm:prSet presAssocID="{8BC248CD-6D13-4FC1-BAC6-EE3DE48C9E4A}" presName="dstNode" presStyleLbl="node1" presStyleIdx="0" presStyleCnt="3"/>
      <dgm:spPr/>
    </dgm:pt>
    <dgm:pt modelId="{70EE65F6-4B2D-424B-8438-3B6B608B64D3}" type="pres">
      <dgm:prSet presAssocID="{87A73A70-B090-4A47-A196-0481E7F19812}" presName="text_1" presStyleLbl="node1" presStyleIdx="0" presStyleCnt="3">
        <dgm:presLayoutVars>
          <dgm:bulletEnabled val="1"/>
        </dgm:presLayoutVars>
      </dgm:prSet>
      <dgm:spPr/>
    </dgm:pt>
    <dgm:pt modelId="{E128A6EB-E1A8-4514-9622-E333273E67A0}" type="pres">
      <dgm:prSet presAssocID="{87A73A70-B090-4A47-A196-0481E7F19812}" presName="accent_1" presStyleCnt="0"/>
      <dgm:spPr/>
    </dgm:pt>
    <dgm:pt modelId="{29504A58-73A4-4E99-824D-AF2C87D71200}" type="pres">
      <dgm:prSet presAssocID="{87A73A70-B090-4A47-A196-0481E7F19812}" presName="accentRepeatNode" presStyleLbl="solidFgAcc1" presStyleIdx="0" presStyleCnt="3" custScaleX="90920" custScaleY="86371"/>
      <dgm:spPr>
        <a:blipFill rotWithShape="0">
          <a:blip xmlns:r="http://schemas.openxmlformats.org/officeDocument/2006/relationships" r:embed="rId1"/>
          <a:srcRect/>
          <a:stretch>
            <a:fillRect t="-23000" b="-23000"/>
          </a:stretch>
        </a:blipFill>
      </dgm:spPr>
    </dgm:pt>
    <dgm:pt modelId="{86BF7416-A095-43E2-9650-1B0817D7514F}" type="pres">
      <dgm:prSet presAssocID="{234A7354-61CA-4440-9C77-61D307D6F863}" presName="text_2" presStyleLbl="node1" presStyleIdx="1" presStyleCnt="3">
        <dgm:presLayoutVars>
          <dgm:bulletEnabled val="1"/>
        </dgm:presLayoutVars>
      </dgm:prSet>
      <dgm:spPr/>
    </dgm:pt>
    <dgm:pt modelId="{2E62FFB0-51B2-42E5-8746-E1FE2BD665B9}" type="pres">
      <dgm:prSet presAssocID="{234A7354-61CA-4440-9C77-61D307D6F863}" presName="accent_2" presStyleCnt="0"/>
      <dgm:spPr/>
    </dgm:pt>
    <dgm:pt modelId="{665DF098-84AB-4C64-A690-B907F6E6017F}" type="pres">
      <dgm:prSet presAssocID="{234A7354-61CA-4440-9C77-61D307D6F863}" presName="accentRepeatNode" presStyleLbl="solidFgAcc1" presStyleIdx="1" presStyleCnt="3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</dgm:pt>
    <dgm:pt modelId="{87DB543D-4DA3-4E6F-90FA-1E7B08DB82B9}" type="pres">
      <dgm:prSet presAssocID="{B84FD79E-3DA1-4AE0-9A38-B47577F0EFAF}" presName="text_3" presStyleLbl="node1" presStyleIdx="2" presStyleCnt="3">
        <dgm:presLayoutVars>
          <dgm:bulletEnabled val="1"/>
        </dgm:presLayoutVars>
      </dgm:prSet>
      <dgm:spPr/>
    </dgm:pt>
    <dgm:pt modelId="{96DBC579-F223-4CA3-9B0A-7B845A1DE4BB}" type="pres">
      <dgm:prSet presAssocID="{B84FD79E-3DA1-4AE0-9A38-B47577F0EFAF}" presName="accent_3" presStyleCnt="0"/>
      <dgm:spPr/>
    </dgm:pt>
    <dgm:pt modelId="{72B0D8D5-8074-4FC2-9B9B-E8FD6451DC5B}" type="pres">
      <dgm:prSet presAssocID="{B84FD79E-3DA1-4AE0-9A38-B47577F0EFAF}" presName="accentRepeatNode" presStyleLbl="solidFgAcc1" presStyleIdx="2" presStyleCnt="3"/>
      <dgm:spPr>
        <a:blipFill rotWithShape="0">
          <a:blip xmlns:r="http://schemas.openxmlformats.org/officeDocument/2006/relationships" r:embed="rId3"/>
          <a:srcRect/>
          <a:stretch>
            <a:fillRect l="-45000" r="-45000"/>
          </a:stretch>
        </a:blipFill>
      </dgm:spPr>
    </dgm:pt>
  </dgm:ptLst>
  <dgm:cxnLst>
    <dgm:cxn modelId="{384ED120-5309-455C-AA5E-3026D0CFC505}" type="presOf" srcId="{234A7354-61CA-4440-9C77-61D307D6F863}" destId="{86BF7416-A095-43E2-9650-1B0817D7514F}" srcOrd="0" destOrd="0" presId="urn:microsoft.com/office/officeart/2008/layout/VerticalCurvedList"/>
    <dgm:cxn modelId="{54E74C60-24EC-43E5-AB6B-B66AF0955E32}" srcId="{8BC248CD-6D13-4FC1-BAC6-EE3DE48C9E4A}" destId="{234A7354-61CA-4440-9C77-61D307D6F863}" srcOrd="1" destOrd="0" parTransId="{88A35692-A570-489D-ADA8-81A2E8129D4E}" sibTransId="{8DFA59E9-2182-44D8-9DAF-5998B22ADA9F}"/>
    <dgm:cxn modelId="{14260A62-8177-49F0-88F1-DFE4A81E1F8A}" type="presOf" srcId="{B84FD79E-3DA1-4AE0-9A38-B47577F0EFAF}" destId="{87DB543D-4DA3-4E6F-90FA-1E7B08DB82B9}" srcOrd="0" destOrd="0" presId="urn:microsoft.com/office/officeart/2008/layout/VerticalCurvedList"/>
    <dgm:cxn modelId="{99682343-8F9E-42D4-A1EB-FD16AEB13196}" type="presOf" srcId="{1DA7150A-54E7-4174-8157-A1D21BC78426}" destId="{BC42ACFB-0E00-483C-83B3-A1DFADD644A6}" srcOrd="0" destOrd="0" presId="urn:microsoft.com/office/officeart/2008/layout/VerticalCurvedList"/>
    <dgm:cxn modelId="{1B6C266F-C61A-4B56-8852-59C7C4920223}" srcId="{8BC248CD-6D13-4FC1-BAC6-EE3DE48C9E4A}" destId="{B84FD79E-3DA1-4AE0-9A38-B47577F0EFAF}" srcOrd="2" destOrd="0" parTransId="{DD6B5222-03C1-4106-920A-04A58321E05A}" sibTransId="{730D9700-A29F-404D-B97E-2AA7AB8CC020}"/>
    <dgm:cxn modelId="{81A95550-4A94-4F78-8357-3E88D47B7285}" srcId="{8BC248CD-6D13-4FC1-BAC6-EE3DE48C9E4A}" destId="{87A73A70-B090-4A47-A196-0481E7F19812}" srcOrd="0" destOrd="0" parTransId="{9C18C342-B0E5-4A25-B046-90053AE1D6D1}" sibTransId="{1DA7150A-54E7-4174-8157-A1D21BC78426}"/>
    <dgm:cxn modelId="{2A7F4B79-8C5E-4691-B349-EEB3B3B50813}" type="presOf" srcId="{87A73A70-B090-4A47-A196-0481E7F19812}" destId="{70EE65F6-4B2D-424B-8438-3B6B608B64D3}" srcOrd="0" destOrd="0" presId="urn:microsoft.com/office/officeart/2008/layout/VerticalCurvedList"/>
    <dgm:cxn modelId="{A56C6DBA-4D8F-469E-BE0D-49AC753D03EE}" type="presOf" srcId="{8BC248CD-6D13-4FC1-BAC6-EE3DE48C9E4A}" destId="{E622175C-46A2-474D-8ABA-6F736F56ED18}" srcOrd="0" destOrd="0" presId="urn:microsoft.com/office/officeart/2008/layout/VerticalCurvedList"/>
    <dgm:cxn modelId="{C60998E6-F4AD-4C30-B410-522DCA03677F}" type="presParOf" srcId="{E622175C-46A2-474D-8ABA-6F736F56ED18}" destId="{70DDEAAF-E5CE-49D4-83C7-86068DF461CD}" srcOrd="0" destOrd="0" presId="urn:microsoft.com/office/officeart/2008/layout/VerticalCurvedList"/>
    <dgm:cxn modelId="{58DC9052-9028-48C4-8ABF-BCD20D267B8B}" type="presParOf" srcId="{70DDEAAF-E5CE-49D4-83C7-86068DF461CD}" destId="{977A71B9-975A-4561-9D76-417F707CB8E2}" srcOrd="0" destOrd="0" presId="urn:microsoft.com/office/officeart/2008/layout/VerticalCurvedList"/>
    <dgm:cxn modelId="{C5A05B31-45DD-4895-A482-6D438A7F4A50}" type="presParOf" srcId="{977A71B9-975A-4561-9D76-417F707CB8E2}" destId="{3BC318DA-2032-4F02-8D8D-B2BEBA21DF27}" srcOrd="0" destOrd="0" presId="urn:microsoft.com/office/officeart/2008/layout/VerticalCurvedList"/>
    <dgm:cxn modelId="{5C99A718-76F9-4588-B4D8-2334C3656247}" type="presParOf" srcId="{977A71B9-975A-4561-9D76-417F707CB8E2}" destId="{BC42ACFB-0E00-483C-83B3-A1DFADD644A6}" srcOrd="1" destOrd="0" presId="urn:microsoft.com/office/officeart/2008/layout/VerticalCurvedList"/>
    <dgm:cxn modelId="{BD641141-233C-4D32-BCFD-B300BC7E8AB7}" type="presParOf" srcId="{977A71B9-975A-4561-9D76-417F707CB8E2}" destId="{4FE5C7C0-6219-44F6-8008-96EF91AFCC38}" srcOrd="2" destOrd="0" presId="urn:microsoft.com/office/officeart/2008/layout/VerticalCurvedList"/>
    <dgm:cxn modelId="{B0F8265C-4507-41F6-BC3B-60364AA62DF1}" type="presParOf" srcId="{977A71B9-975A-4561-9D76-417F707CB8E2}" destId="{433E0EDC-8FBB-4A72-A515-A3A88248E176}" srcOrd="3" destOrd="0" presId="urn:microsoft.com/office/officeart/2008/layout/VerticalCurvedList"/>
    <dgm:cxn modelId="{EEB4390A-AF46-465A-95A9-A3EF8622E007}" type="presParOf" srcId="{70DDEAAF-E5CE-49D4-83C7-86068DF461CD}" destId="{70EE65F6-4B2D-424B-8438-3B6B608B64D3}" srcOrd="1" destOrd="0" presId="urn:microsoft.com/office/officeart/2008/layout/VerticalCurvedList"/>
    <dgm:cxn modelId="{36C47707-462B-4C9A-8CA8-C6FFC3E3B1A9}" type="presParOf" srcId="{70DDEAAF-E5CE-49D4-83C7-86068DF461CD}" destId="{E128A6EB-E1A8-4514-9622-E333273E67A0}" srcOrd="2" destOrd="0" presId="urn:microsoft.com/office/officeart/2008/layout/VerticalCurvedList"/>
    <dgm:cxn modelId="{D6E597DC-BA9B-4908-8347-A014C4E2DE30}" type="presParOf" srcId="{E128A6EB-E1A8-4514-9622-E333273E67A0}" destId="{29504A58-73A4-4E99-824D-AF2C87D71200}" srcOrd="0" destOrd="0" presId="urn:microsoft.com/office/officeart/2008/layout/VerticalCurvedList"/>
    <dgm:cxn modelId="{D99FCB87-D51E-4E69-B271-82A829F8738B}" type="presParOf" srcId="{70DDEAAF-E5CE-49D4-83C7-86068DF461CD}" destId="{86BF7416-A095-43E2-9650-1B0817D7514F}" srcOrd="3" destOrd="0" presId="urn:microsoft.com/office/officeart/2008/layout/VerticalCurvedList"/>
    <dgm:cxn modelId="{E842A249-58D1-40D1-984C-238A9EA04EE8}" type="presParOf" srcId="{70DDEAAF-E5CE-49D4-83C7-86068DF461CD}" destId="{2E62FFB0-51B2-42E5-8746-E1FE2BD665B9}" srcOrd="4" destOrd="0" presId="urn:microsoft.com/office/officeart/2008/layout/VerticalCurvedList"/>
    <dgm:cxn modelId="{1E10BACD-47FD-4D63-B31B-5F9E619319E9}" type="presParOf" srcId="{2E62FFB0-51B2-42E5-8746-E1FE2BD665B9}" destId="{665DF098-84AB-4C64-A690-B907F6E6017F}" srcOrd="0" destOrd="0" presId="urn:microsoft.com/office/officeart/2008/layout/VerticalCurvedList"/>
    <dgm:cxn modelId="{913465E1-F3D8-42D4-8DC7-A70473A23619}" type="presParOf" srcId="{70DDEAAF-E5CE-49D4-83C7-86068DF461CD}" destId="{87DB543D-4DA3-4E6F-90FA-1E7B08DB82B9}" srcOrd="5" destOrd="0" presId="urn:microsoft.com/office/officeart/2008/layout/VerticalCurvedList"/>
    <dgm:cxn modelId="{C43D81A4-F996-4095-AED3-594A5926F7F9}" type="presParOf" srcId="{70DDEAAF-E5CE-49D4-83C7-86068DF461CD}" destId="{96DBC579-F223-4CA3-9B0A-7B845A1DE4BB}" srcOrd="6" destOrd="0" presId="urn:microsoft.com/office/officeart/2008/layout/VerticalCurvedList"/>
    <dgm:cxn modelId="{DAD3F7DF-DA5C-46DE-8D40-BDA46A01C389}" type="presParOf" srcId="{96DBC579-F223-4CA3-9B0A-7B845A1DE4BB}" destId="{72B0D8D5-8074-4FC2-9B9B-E8FD6451DC5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C248CD-6D13-4FC1-BAC6-EE3DE48C9E4A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7A73A70-B090-4A47-A196-0481E7F19812}">
      <dgm:prSet phldrT="[Testo]"/>
      <dgm:spPr/>
      <dgm:t>
        <a:bodyPr/>
        <a:lstStyle/>
        <a:p>
          <a:r>
            <a:rPr lang="it-IT" dirty="0"/>
            <a:t>Incremento delle citochine proinfiammatorie</a:t>
          </a:r>
        </a:p>
      </dgm:t>
    </dgm:pt>
    <dgm:pt modelId="{9C18C342-B0E5-4A25-B046-90053AE1D6D1}" type="parTrans" cxnId="{81A95550-4A94-4F78-8357-3E88D47B7285}">
      <dgm:prSet/>
      <dgm:spPr/>
      <dgm:t>
        <a:bodyPr/>
        <a:lstStyle/>
        <a:p>
          <a:endParaRPr lang="it-IT"/>
        </a:p>
      </dgm:t>
    </dgm:pt>
    <dgm:pt modelId="{1DA7150A-54E7-4174-8157-A1D21BC78426}" type="sibTrans" cxnId="{81A95550-4A94-4F78-8357-3E88D47B7285}">
      <dgm:prSet/>
      <dgm:spPr/>
      <dgm:t>
        <a:bodyPr/>
        <a:lstStyle/>
        <a:p>
          <a:endParaRPr lang="it-IT"/>
        </a:p>
      </dgm:t>
    </dgm:pt>
    <dgm:pt modelId="{234A7354-61CA-4440-9C77-61D307D6F863}">
      <dgm:prSet phldrT="[Testo]"/>
      <dgm:spPr/>
      <dgm:t>
        <a:bodyPr/>
        <a:lstStyle/>
        <a:p>
          <a:r>
            <a:rPr lang="it-IT" dirty="0"/>
            <a:t>Stress ossidativo</a:t>
          </a:r>
        </a:p>
      </dgm:t>
    </dgm:pt>
    <dgm:pt modelId="{88A35692-A570-489D-ADA8-81A2E8129D4E}" type="parTrans" cxnId="{54E74C60-24EC-43E5-AB6B-B66AF0955E32}">
      <dgm:prSet/>
      <dgm:spPr/>
      <dgm:t>
        <a:bodyPr/>
        <a:lstStyle/>
        <a:p>
          <a:endParaRPr lang="it-IT"/>
        </a:p>
      </dgm:t>
    </dgm:pt>
    <dgm:pt modelId="{8DFA59E9-2182-44D8-9DAF-5998B22ADA9F}" type="sibTrans" cxnId="{54E74C60-24EC-43E5-AB6B-B66AF0955E32}">
      <dgm:prSet/>
      <dgm:spPr/>
      <dgm:t>
        <a:bodyPr/>
        <a:lstStyle/>
        <a:p>
          <a:endParaRPr lang="it-IT"/>
        </a:p>
      </dgm:t>
    </dgm:pt>
    <dgm:pt modelId="{B84FD79E-3DA1-4AE0-9A38-B47577F0EFAF}">
      <dgm:prSet phldrT="[Testo]"/>
      <dgm:spPr/>
      <dgm:t>
        <a:bodyPr/>
        <a:lstStyle/>
        <a:p>
          <a:r>
            <a:rPr lang="it-IT" dirty="0"/>
            <a:t>Incremento dell’</a:t>
          </a:r>
          <a:r>
            <a:rPr lang="it-IT" dirty="0" err="1"/>
            <a:t>insulino</a:t>
          </a:r>
          <a:r>
            <a:rPr lang="it-IT" dirty="0"/>
            <a:t>-resistenza</a:t>
          </a:r>
        </a:p>
      </dgm:t>
    </dgm:pt>
    <dgm:pt modelId="{DD6B5222-03C1-4106-920A-04A58321E05A}" type="parTrans" cxnId="{1B6C266F-C61A-4B56-8852-59C7C4920223}">
      <dgm:prSet/>
      <dgm:spPr/>
      <dgm:t>
        <a:bodyPr/>
        <a:lstStyle/>
        <a:p>
          <a:endParaRPr lang="it-IT"/>
        </a:p>
      </dgm:t>
    </dgm:pt>
    <dgm:pt modelId="{730D9700-A29F-404D-B97E-2AA7AB8CC020}" type="sibTrans" cxnId="{1B6C266F-C61A-4B56-8852-59C7C4920223}">
      <dgm:prSet/>
      <dgm:spPr/>
      <dgm:t>
        <a:bodyPr/>
        <a:lstStyle/>
        <a:p>
          <a:endParaRPr lang="it-IT"/>
        </a:p>
      </dgm:t>
    </dgm:pt>
    <dgm:pt modelId="{5DD63FF4-5007-4DA5-957B-2F530FC2C48B}">
      <dgm:prSet phldrT="[Testo]"/>
      <dgm:spPr/>
      <dgm:t>
        <a:bodyPr/>
        <a:lstStyle/>
        <a:p>
          <a:r>
            <a:rPr lang="it-IT" dirty="0"/>
            <a:t>Apoptosi delle cellule della granulosa</a:t>
          </a:r>
        </a:p>
      </dgm:t>
    </dgm:pt>
    <dgm:pt modelId="{58DBFBBC-BA43-477F-A165-3F1EF242AC24}" type="parTrans" cxnId="{0A7F30EA-7C5C-414C-B792-B99BEC41951F}">
      <dgm:prSet/>
      <dgm:spPr/>
      <dgm:t>
        <a:bodyPr/>
        <a:lstStyle/>
        <a:p>
          <a:endParaRPr lang="it-IT"/>
        </a:p>
      </dgm:t>
    </dgm:pt>
    <dgm:pt modelId="{C28F1D00-BF95-46A1-95E2-321463AA2416}" type="sibTrans" cxnId="{0A7F30EA-7C5C-414C-B792-B99BEC41951F}">
      <dgm:prSet/>
      <dgm:spPr/>
      <dgm:t>
        <a:bodyPr/>
        <a:lstStyle/>
        <a:p>
          <a:endParaRPr lang="it-IT"/>
        </a:p>
      </dgm:t>
    </dgm:pt>
    <dgm:pt modelId="{565D3360-ABCB-4CA1-9451-3B9F5C6758FF}">
      <dgm:prSet phldrT="[Testo]"/>
      <dgm:spPr/>
      <dgm:t>
        <a:bodyPr/>
        <a:lstStyle/>
        <a:p>
          <a:r>
            <a:rPr lang="it-IT" dirty="0"/>
            <a:t>Riduzione della recettività endometriale</a:t>
          </a:r>
        </a:p>
      </dgm:t>
    </dgm:pt>
    <dgm:pt modelId="{A5A9E74B-440D-485F-8FD6-1ECEF943B27E}" type="parTrans" cxnId="{6C26F6EB-FF3C-4F79-B656-3A5AD77057F5}">
      <dgm:prSet/>
      <dgm:spPr/>
      <dgm:t>
        <a:bodyPr/>
        <a:lstStyle/>
        <a:p>
          <a:endParaRPr lang="it-IT"/>
        </a:p>
      </dgm:t>
    </dgm:pt>
    <dgm:pt modelId="{445D857A-9340-479B-A0E6-55A4343CBE70}" type="sibTrans" cxnId="{6C26F6EB-FF3C-4F79-B656-3A5AD77057F5}">
      <dgm:prSet/>
      <dgm:spPr/>
      <dgm:t>
        <a:bodyPr/>
        <a:lstStyle/>
        <a:p>
          <a:endParaRPr lang="it-IT"/>
        </a:p>
      </dgm:t>
    </dgm:pt>
    <dgm:pt modelId="{1030B40C-3129-49D0-A9BE-0370D1DF6A80}">
      <dgm:prSet phldrT="[Testo]"/>
      <dgm:spPr/>
      <dgm:t>
        <a:bodyPr/>
        <a:lstStyle/>
        <a:p>
          <a:r>
            <a:rPr lang="it-IT" dirty="0"/>
            <a:t>Riduzione dell’azione del progesterone</a:t>
          </a:r>
        </a:p>
      </dgm:t>
    </dgm:pt>
    <dgm:pt modelId="{B7E6CD09-033D-4364-BA68-FBF55540C7E3}" type="parTrans" cxnId="{F1831EC3-3978-4D25-8C0B-A23034744091}">
      <dgm:prSet/>
      <dgm:spPr/>
      <dgm:t>
        <a:bodyPr/>
        <a:lstStyle/>
        <a:p>
          <a:endParaRPr lang="it-IT"/>
        </a:p>
      </dgm:t>
    </dgm:pt>
    <dgm:pt modelId="{5DE62A94-53A4-4732-B1EF-9D5308E616AC}" type="sibTrans" cxnId="{F1831EC3-3978-4D25-8C0B-A23034744091}">
      <dgm:prSet/>
      <dgm:spPr/>
      <dgm:t>
        <a:bodyPr/>
        <a:lstStyle/>
        <a:p>
          <a:endParaRPr lang="it-IT"/>
        </a:p>
      </dgm:t>
    </dgm:pt>
    <dgm:pt modelId="{E622175C-46A2-474D-8ABA-6F736F56ED18}" type="pres">
      <dgm:prSet presAssocID="{8BC248CD-6D13-4FC1-BAC6-EE3DE48C9E4A}" presName="Name0" presStyleCnt="0">
        <dgm:presLayoutVars>
          <dgm:chMax val="7"/>
          <dgm:chPref val="7"/>
          <dgm:dir/>
        </dgm:presLayoutVars>
      </dgm:prSet>
      <dgm:spPr/>
    </dgm:pt>
    <dgm:pt modelId="{70DDEAAF-E5CE-49D4-83C7-86068DF461CD}" type="pres">
      <dgm:prSet presAssocID="{8BC248CD-6D13-4FC1-BAC6-EE3DE48C9E4A}" presName="Name1" presStyleCnt="0"/>
      <dgm:spPr/>
    </dgm:pt>
    <dgm:pt modelId="{977A71B9-975A-4561-9D76-417F707CB8E2}" type="pres">
      <dgm:prSet presAssocID="{8BC248CD-6D13-4FC1-BAC6-EE3DE48C9E4A}" presName="cycle" presStyleCnt="0"/>
      <dgm:spPr/>
    </dgm:pt>
    <dgm:pt modelId="{3BC318DA-2032-4F02-8D8D-B2BEBA21DF27}" type="pres">
      <dgm:prSet presAssocID="{8BC248CD-6D13-4FC1-BAC6-EE3DE48C9E4A}" presName="srcNode" presStyleLbl="node1" presStyleIdx="0" presStyleCnt="6"/>
      <dgm:spPr/>
    </dgm:pt>
    <dgm:pt modelId="{BC42ACFB-0E00-483C-83B3-A1DFADD644A6}" type="pres">
      <dgm:prSet presAssocID="{8BC248CD-6D13-4FC1-BAC6-EE3DE48C9E4A}" presName="conn" presStyleLbl="parChTrans1D2" presStyleIdx="0" presStyleCnt="1"/>
      <dgm:spPr/>
    </dgm:pt>
    <dgm:pt modelId="{4FE5C7C0-6219-44F6-8008-96EF91AFCC38}" type="pres">
      <dgm:prSet presAssocID="{8BC248CD-6D13-4FC1-BAC6-EE3DE48C9E4A}" presName="extraNode" presStyleLbl="node1" presStyleIdx="0" presStyleCnt="6"/>
      <dgm:spPr/>
    </dgm:pt>
    <dgm:pt modelId="{433E0EDC-8FBB-4A72-A515-A3A88248E176}" type="pres">
      <dgm:prSet presAssocID="{8BC248CD-6D13-4FC1-BAC6-EE3DE48C9E4A}" presName="dstNode" presStyleLbl="node1" presStyleIdx="0" presStyleCnt="6"/>
      <dgm:spPr/>
    </dgm:pt>
    <dgm:pt modelId="{70EE65F6-4B2D-424B-8438-3B6B608B64D3}" type="pres">
      <dgm:prSet presAssocID="{87A73A70-B090-4A47-A196-0481E7F19812}" presName="text_1" presStyleLbl="node1" presStyleIdx="0" presStyleCnt="6">
        <dgm:presLayoutVars>
          <dgm:bulletEnabled val="1"/>
        </dgm:presLayoutVars>
      </dgm:prSet>
      <dgm:spPr/>
    </dgm:pt>
    <dgm:pt modelId="{E128A6EB-E1A8-4514-9622-E333273E67A0}" type="pres">
      <dgm:prSet presAssocID="{87A73A70-B090-4A47-A196-0481E7F19812}" presName="accent_1" presStyleCnt="0"/>
      <dgm:spPr/>
    </dgm:pt>
    <dgm:pt modelId="{29504A58-73A4-4E99-824D-AF2C87D71200}" type="pres">
      <dgm:prSet presAssocID="{87A73A70-B090-4A47-A196-0481E7F19812}" presName="accentRepeatNode" presStyleLbl="solidFgAcc1" presStyleIdx="0" presStyleCnt="6" custScaleX="90920" custScaleY="8637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6BF7416-A095-43E2-9650-1B0817D7514F}" type="pres">
      <dgm:prSet presAssocID="{234A7354-61CA-4440-9C77-61D307D6F863}" presName="text_2" presStyleLbl="node1" presStyleIdx="1" presStyleCnt="6">
        <dgm:presLayoutVars>
          <dgm:bulletEnabled val="1"/>
        </dgm:presLayoutVars>
      </dgm:prSet>
      <dgm:spPr/>
    </dgm:pt>
    <dgm:pt modelId="{2E62FFB0-51B2-42E5-8746-E1FE2BD665B9}" type="pres">
      <dgm:prSet presAssocID="{234A7354-61CA-4440-9C77-61D307D6F863}" presName="accent_2" presStyleCnt="0"/>
      <dgm:spPr/>
    </dgm:pt>
    <dgm:pt modelId="{665DF098-84AB-4C64-A690-B907F6E6017F}" type="pres">
      <dgm:prSet presAssocID="{234A7354-61CA-4440-9C77-61D307D6F863}" presName="accentRepeatNode" presStyleLbl="solidFgAcc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7DB543D-4DA3-4E6F-90FA-1E7B08DB82B9}" type="pres">
      <dgm:prSet presAssocID="{B84FD79E-3DA1-4AE0-9A38-B47577F0EFAF}" presName="text_3" presStyleLbl="node1" presStyleIdx="2" presStyleCnt="6">
        <dgm:presLayoutVars>
          <dgm:bulletEnabled val="1"/>
        </dgm:presLayoutVars>
      </dgm:prSet>
      <dgm:spPr/>
    </dgm:pt>
    <dgm:pt modelId="{96DBC579-F223-4CA3-9B0A-7B845A1DE4BB}" type="pres">
      <dgm:prSet presAssocID="{B84FD79E-3DA1-4AE0-9A38-B47577F0EFAF}" presName="accent_3" presStyleCnt="0"/>
      <dgm:spPr/>
    </dgm:pt>
    <dgm:pt modelId="{72B0D8D5-8074-4FC2-9B9B-E8FD6451DC5B}" type="pres">
      <dgm:prSet presAssocID="{B84FD79E-3DA1-4AE0-9A38-B47577F0EFAF}" presName="accentRepeatNode" presStyleLbl="solidFgAcc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56E5382-3436-40E9-83E0-FF8B4F8963DB}" type="pres">
      <dgm:prSet presAssocID="{5DD63FF4-5007-4DA5-957B-2F530FC2C48B}" presName="text_4" presStyleLbl="node1" presStyleIdx="3" presStyleCnt="6">
        <dgm:presLayoutVars>
          <dgm:bulletEnabled val="1"/>
        </dgm:presLayoutVars>
      </dgm:prSet>
      <dgm:spPr/>
    </dgm:pt>
    <dgm:pt modelId="{2FE1ACFF-2BD1-4F36-941C-BBFAA8D37950}" type="pres">
      <dgm:prSet presAssocID="{5DD63FF4-5007-4DA5-957B-2F530FC2C48B}" presName="accent_4" presStyleCnt="0"/>
      <dgm:spPr/>
    </dgm:pt>
    <dgm:pt modelId="{7DB03E70-65A5-45A2-959E-6B90F959FF28}" type="pres">
      <dgm:prSet presAssocID="{5DD63FF4-5007-4DA5-957B-2F530FC2C48B}" presName="accentRepeatNode" presStyleLbl="solidFgAcc1" presStyleIdx="3" presStyleCnt="6"/>
      <dgm:spPr>
        <a:blipFill rotWithShape="0">
          <a:blip xmlns:r="http://schemas.openxmlformats.org/officeDocument/2006/relationships" r:embed="rId4"/>
          <a:srcRect/>
          <a:stretch>
            <a:fillRect t="-1000" b="-1000"/>
          </a:stretch>
        </a:blipFill>
      </dgm:spPr>
    </dgm:pt>
    <dgm:pt modelId="{1396C686-B109-4DBC-8683-8F4BDF10D2A1}" type="pres">
      <dgm:prSet presAssocID="{565D3360-ABCB-4CA1-9451-3B9F5C6758FF}" presName="text_5" presStyleLbl="node1" presStyleIdx="4" presStyleCnt="6">
        <dgm:presLayoutVars>
          <dgm:bulletEnabled val="1"/>
        </dgm:presLayoutVars>
      </dgm:prSet>
      <dgm:spPr/>
    </dgm:pt>
    <dgm:pt modelId="{65565085-A5E6-4933-A8D2-7A6B91B4685E}" type="pres">
      <dgm:prSet presAssocID="{565D3360-ABCB-4CA1-9451-3B9F5C6758FF}" presName="accent_5" presStyleCnt="0"/>
      <dgm:spPr/>
    </dgm:pt>
    <dgm:pt modelId="{61A81BC6-06DC-4092-BF69-2F36D74884B4}" type="pres">
      <dgm:prSet presAssocID="{565D3360-ABCB-4CA1-9451-3B9F5C6758FF}" presName="accentRepeatNode" presStyleLbl="solidFgAcc1" presStyleIdx="4" presStyleCnt="6"/>
      <dgm:spPr>
        <a:blipFill rotWithShape="0">
          <a:blip xmlns:r="http://schemas.openxmlformats.org/officeDocument/2006/relationships" r:embed="rId5"/>
          <a:srcRect/>
          <a:stretch>
            <a:fillRect l="-68000" r="-68000"/>
          </a:stretch>
        </a:blipFill>
      </dgm:spPr>
    </dgm:pt>
    <dgm:pt modelId="{8609DB3E-6D21-4BAB-84AD-C331458DE142}" type="pres">
      <dgm:prSet presAssocID="{1030B40C-3129-49D0-A9BE-0370D1DF6A80}" presName="text_6" presStyleLbl="node1" presStyleIdx="5" presStyleCnt="6">
        <dgm:presLayoutVars>
          <dgm:bulletEnabled val="1"/>
        </dgm:presLayoutVars>
      </dgm:prSet>
      <dgm:spPr/>
    </dgm:pt>
    <dgm:pt modelId="{043DD4E5-E05C-4870-9F74-B7A6B6BA42CE}" type="pres">
      <dgm:prSet presAssocID="{1030B40C-3129-49D0-A9BE-0370D1DF6A80}" presName="accent_6" presStyleCnt="0"/>
      <dgm:spPr/>
    </dgm:pt>
    <dgm:pt modelId="{264FE046-39D8-4189-A565-2D1C14C8CCE6}" type="pres">
      <dgm:prSet presAssocID="{1030B40C-3129-49D0-A9BE-0370D1DF6A80}" presName="accentRepeatNode" presStyleLbl="solidFgAcc1" presStyleIdx="5" presStyleCnt="6"/>
      <dgm:spPr>
        <a:blipFill rotWithShape="0">
          <a:blip xmlns:r="http://schemas.openxmlformats.org/officeDocument/2006/relationships" r:embed="rId6"/>
          <a:srcRect/>
          <a:stretch>
            <a:fillRect l="-64000" r="-64000"/>
          </a:stretch>
        </a:blipFill>
      </dgm:spPr>
    </dgm:pt>
  </dgm:ptLst>
  <dgm:cxnLst>
    <dgm:cxn modelId="{384ED120-5309-455C-AA5E-3026D0CFC505}" type="presOf" srcId="{234A7354-61CA-4440-9C77-61D307D6F863}" destId="{86BF7416-A095-43E2-9650-1B0817D7514F}" srcOrd="0" destOrd="0" presId="urn:microsoft.com/office/officeart/2008/layout/VerticalCurvedList"/>
    <dgm:cxn modelId="{54E74C60-24EC-43E5-AB6B-B66AF0955E32}" srcId="{8BC248CD-6D13-4FC1-BAC6-EE3DE48C9E4A}" destId="{234A7354-61CA-4440-9C77-61D307D6F863}" srcOrd="1" destOrd="0" parTransId="{88A35692-A570-489D-ADA8-81A2E8129D4E}" sibTransId="{8DFA59E9-2182-44D8-9DAF-5998B22ADA9F}"/>
    <dgm:cxn modelId="{14260A62-8177-49F0-88F1-DFE4A81E1F8A}" type="presOf" srcId="{B84FD79E-3DA1-4AE0-9A38-B47577F0EFAF}" destId="{87DB543D-4DA3-4E6F-90FA-1E7B08DB82B9}" srcOrd="0" destOrd="0" presId="urn:microsoft.com/office/officeart/2008/layout/VerticalCurvedList"/>
    <dgm:cxn modelId="{99682343-8F9E-42D4-A1EB-FD16AEB13196}" type="presOf" srcId="{1DA7150A-54E7-4174-8157-A1D21BC78426}" destId="{BC42ACFB-0E00-483C-83B3-A1DFADD644A6}" srcOrd="0" destOrd="0" presId="urn:microsoft.com/office/officeart/2008/layout/VerticalCurvedList"/>
    <dgm:cxn modelId="{1B6C266F-C61A-4B56-8852-59C7C4920223}" srcId="{8BC248CD-6D13-4FC1-BAC6-EE3DE48C9E4A}" destId="{B84FD79E-3DA1-4AE0-9A38-B47577F0EFAF}" srcOrd="2" destOrd="0" parTransId="{DD6B5222-03C1-4106-920A-04A58321E05A}" sibTransId="{730D9700-A29F-404D-B97E-2AA7AB8CC020}"/>
    <dgm:cxn modelId="{81A95550-4A94-4F78-8357-3E88D47B7285}" srcId="{8BC248CD-6D13-4FC1-BAC6-EE3DE48C9E4A}" destId="{87A73A70-B090-4A47-A196-0481E7F19812}" srcOrd="0" destOrd="0" parTransId="{9C18C342-B0E5-4A25-B046-90053AE1D6D1}" sibTransId="{1DA7150A-54E7-4174-8157-A1D21BC78426}"/>
    <dgm:cxn modelId="{2A7F4B79-8C5E-4691-B349-EEB3B3B50813}" type="presOf" srcId="{87A73A70-B090-4A47-A196-0481E7F19812}" destId="{70EE65F6-4B2D-424B-8438-3B6B608B64D3}" srcOrd="0" destOrd="0" presId="urn:microsoft.com/office/officeart/2008/layout/VerticalCurvedList"/>
    <dgm:cxn modelId="{79999E98-B571-4943-8699-C1B0FF190F1F}" type="presOf" srcId="{1030B40C-3129-49D0-A9BE-0370D1DF6A80}" destId="{8609DB3E-6D21-4BAB-84AD-C331458DE142}" srcOrd="0" destOrd="0" presId="urn:microsoft.com/office/officeart/2008/layout/VerticalCurvedList"/>
    <dgm:cxn modelId="{A56C6DBA-4D8F-469E-BE0D-49AC753D03EE}" type="presOf" srcId="{8BC248CD-6D13-4FC1-BAC6-EE3DE48C9E4A}" destId="{E622175C-46A2-474D-8ABA-6F736F56ED18}" srcOrd="0" destOrd="0" presId="urn:microsoft.com/office/officeart/2008/layout/VerticalCurvedList"/>
    <dgm:cxn modelId="{F1831EC3-3978-4D25-8C0B-A23034744091}" srcId="{8BC248CD-6D13-4FC1-BAC6-EE3DE48C9E4A}" destId="{1030B40C-3129-49D0-A9BE-0370D1DF6A80}" srcOrd="5" destOrd="0" parTransId="{B7E6CD09-033D-4364-BA68-FBF55540C7E3}" sibTransId="{5DE62A94-53A4-4732-B1EF-9D5308E616AC}"/>
    <dgm:cxn modelId="{0A7F30EA-7C5C-414C-B792-B99BEC41951F}" srcId="{8BC248CD-6D13-4FC1-BAC6-EE3DE48C9E4A}" destId="{5DD63FF4-5007-4DA5-957B-2F530FC2C48B}" srcOrd="3" destOrd="0" parTransId="{58DBFBBC-BA43-477F-A165-3F1EF242AC24}" sibTransId="{C28F1D00-BF95-46A1-95E2-321463AA2416}"/>
    <dgm:cxn modelId="{6C26F6EB-FF3C-4F79-B656-3A5AD77057F5}" srcId="{8BC248CD-6D13-4FC1-BAC6-EE3DE48C9E4A}" destId="{565D3360-ABCB-4CA1-9451-3B9F5C6758FF}" srcOrd="4" destOrd="0" parTransId="{A5A9E74B-440D-485F-8FD6-1ECEF943B27E}" sibTransId="{445D857A-9340-479B-A0E6-55A4343CBE70}"/>
    <dgm:cxn modelId="{246D87F8-DEE4-4308-B18E-6D8E98CFF852}" type="presOf" srcId="{5DD63FF4-5007-4DA5-957B-2F530FC2C48B}" destId="{256E5382-3436-40E9-83E0-FF8B4F8963DB}" srcOrd="0" destOrd="0" presId="urn:microsoft.com/office/officeart/2008/layout/VerticalCurvedList"/>
    <dgm:cxn modelId="{B0A0F3FB-9A52-41CB-9EA6-22A2054095B8}" type="presOf" srcId="{565D3360-ABCB-4CA1-9451-3B9F5C6758FF}" destId="{1396C686-B109-4DBC-8683-8F4BDF10D2A1}" srcOrd="0" destOrd="0" presId="urn:microsoft.com/office/officeart/2008/layout/VerticalCurvedList"/>
    <dgm:cxn modelId="{C60998E6-F4AD-4C30-B410-522DCA03677F}" type="presParOf" srcId="{E622175C-46A2-474D-8ABA-6F736F56ED18}" destId="{70DDEAAF-E5CE-49D4-83C7-86068DF461CD}" srcOrd="0" destOrd="0" presId="urn:microsoft.com/office/officeart/2008/layout/VerticalCurvedList"/>
    <dgm:cxn modelId="{58DC9052-9028-48C4-8ABF-BCD20D267B8B}" type="presParOf" srcId="{70DDEAAF-E5CE-49D4-83C7-86068DF461CD}" destId="{977A71B9-975A-4561-9D76-417F707CB8E2}" srcOrd="0" destOrd="0" presId="urn:microsoft.com/office/officeart/2008/layout/VerticalCurvedList"/>
    <dgm:cxn modelId="{C5A05B31-45DD-4895-A482-6D438A7F4A50}" type="presParOf" srcId="{977A71B9-975A-4561-9D76-417F707CB8E2}" destId="{3BC318DA-2032-4F02-8D8D-B2BEBA21DF27}" srcOrd="0" destOrd="0" presId="urn:microsoft.com/office/officeart/2008/layout/VerticalCurvedList"/>
    <dgm:cxn modelId="{5C99A718-76F9-4588-B4D8-2334C3656247}" type="presParOf" srcId="{977A71B9-975A-4561-9D76-417F707CB8E2}" destId="{BC42ACFB-0E00-483C-83B3-A1DFADD644A6}" srcOrd="1" destOrd="0" presId="urn:microsoft.com/office/officeart/2008/layout/VerticalCurvedList"/>
    <dgm:cxn modelId="{BD641141-233C-4D32-BCFD-B300BC7E8AB7}" type="presParOf" srcId="{977A71B9-975A-4561-9D76-417F707CB8E2}" destId="{4FE5C7C0-6219-44F6-8008-96EF91AFCC38}" srcOrd="2" destOrd="0" presId="urn:microsoft.com/office/officeart/2008/layout/VerticalCurvedList"/>
    <dgm:cxn modelId="{B0F8265C-4507-41F6-BC3B-60364AA62DF1}" type="presParOf" srcId="{977A71B9-975A-4561-9D76-417F707CB8E2}" destId="{433E0EDC-8FBB-4A72-A515-A3A88248E176}" srcOrd="3" destOrd="0" presId="urn:microsoft.com/office/officeart/2008/layout/VerticalCurvedList"/>
    <dgm:cxn modelId="{EEB4390A-AF46-465A-95A9-A3EF8622E007}" type="presParOf" srcId="{70DDEAAF-E5CE-49D4-83C7-86068DF461CD}" destId="{70EE65F6-4B2D-424B-8438-3B6B608B64D3}" srcOrd="1" destOrd="0" presId="urn:microsoft.com/office/officeart/2008/layout/VerticalCurvedList"/>
    <dgm:cxn modelId="{36C47707-462B-4C9A-8CA8-C6FFC3E3B1A9}" type="presParOf" srcId="{70DDEAAF-E5CE-49D4-83C7-86068DF461CD}" destId="{E128A6EB-E1A8-4514-9622-E333273E67A0}" srcOrd="2" destOrd="0" presId="urn:microsoft.com/office/officeart/2008/layout/VerticalCurvedList"/>
    <dgm:cxn modelId="{D6E597DC-BA9B-4908-8347-A014C4E2DE30}" type="presParOf" srcId="{E128A6EB-E1A8-4514-9622-E333273E67A0}" destId="{29504A58-73A4-4E99-824D-AF2C87D71200}" srcOrd="0" destOrd="0" presId="urn:microsoft.com/office/officeart/2008/layout/VerticalCurvedList"/>
    <dgm:cxn modelId="{D99FCB87-D51E-4E69-B271-82A829F8738B}" type="presParOf" srcId="{70DDEAAF-E5CE-49D4-83C7-86068DF461CD}" destId="{86BF7416-A095-43E2-9650-1B0817D7514F}" srcOrd="3" destOrd="0" presId="urn:microsoft.com/office/officeart/2008/layout/VerticalCurvedList"/>
    <dgm:cxn modelId="{E842A249-58D1-40D1-984C-238A9EA04EE8}" type="presParOf" srcId="{70DDEAAF-E5CE-49D4-83C7-86068DF461CD}" destId="{2E62FFB0-51B2-42E5-8746-E1FE2BD665B9}" srcOrd="4" destOrd="0" presId="urn:microsoft.com/office/officeart/2008/layout/VerticalCurvedList"/>
    <dgm:cxn modelId="{1E10BACD-47FD-4D63-B31B-5F9E619319E9}" type="presParOf" srcId="{2E62FFB0-51B2-42E5-8746-E1FE2BD665B9}" destId="{665DF098-84AB-4C64-A690-B907F6E6017F}" srcOrd="0" destOrd="0" presId="urn:microsoft.com/office/officeart/2008/layout/VerticalCurvedList"/>
    <dgm:cxn modelId="{913465E1-F3D8-42D4-8DC7-A70473A23619}" type="presParOf" srcId="{70DDEAAF-E5CE-49D4-83C7-86068DF461CD}" destId="{87DB543D-4DA3-4E6F-90FA-1E7B08DB82B9}" srcOrd="5" destOrd="0" presId="urn:microsoft.com/office/officeart/2008/layout/VerticalCurvedList"/>
    <dgm:cxn modelId="{C43D81A4-F996-4095-AED3-594A5926F7F9}" type="presParOf" srcId="{70DDEAAF-E5CE-49D4-83C7-86068DF461CD}" destId="{96DBC579-F223-4CA3-9B0A-7B845A1DE4BB}" srcOrd="6" destOrd="0" presId="urn:microsoft.com/office/officeart/2008/layout/VerticalCurvedList"/>
    <dgm:cxn modelId="{DAD3F7DF-DA5C-46DE-8D40-BDA46A01C389}" type="presParOf" srcId="{96DBC579-F223-4CA3-9B0A-7B845A1DE4BB}" destId="{72B0D8D5-8074-4FC2-9B9B-E8FD6451DC5B}" srcOrd="0" destOrd="0" presId="urn:microsoft.com/office/officeart/2008/layout/VerticalCurvedList"/>
    <dgm:cxn modelId="{B47D3F1E-413F-4692-A3F4-629952747109}" type="presParOf" srcId="{70DDEAAF-E5CE-49D4-83C7-86068DF461CD}" destId="{256E5382-3436-40E9-83E0-FF8B4F8963DB}" srcOrd="7" destOrd="0" presId="urn:microsoft.com/office/officeart/2008/layout/VerticalCurvedList"/>
    <dgm:cxn modelId="{7E7BD775-3E62-4468-B04C-12F398AEE930}" type="presParOf" srcId="{70DDEAAF-E5CE-49D4-83C7-86068DF461CD}" destId="{2FE1ACFF-2BD1-4F36-941C-BBFAA8D37950}" srcOrd="8" destOrd="0" presId="urn:microsoft.com/office/officeart/2008/layout/VerticalCurvedList"/>
    <dgm:cxn modelId="{C3559F0B-F304-4195-BCE3-719F074400A7}" type="presParOf" srcId="{2FE1ACFF-2BD1-4F36-941C-BBFAA8D37950}" destId="{7DB03E70-65A5-45A2-959E-6B90F959FF28}" srcOrd="0" destOrd="0" presId="urn:microsoft.com/office/officeart/2008/layout/VerticalCurvedList"/>
    <dgm:cxn modelId="{9735519C-AEA3-4CA1-A993-6E749A2F4617}" type="presParOf" srcId="{70DDEAAF-E5CE-49D4-83C7-86068DF461CD}" destId="{1396C686-B109-4DBC-8683-8F4BDF10D2A1}" srcOrd="9" destOrd="0" presId="urn:microsoft.com/office/officeart/2008/layout/VerticalCurvedList"/>
    <dgm:cxn modelId="{9722CC2E-9FBA-45F2-BE4D-CD32876AE189}" type="presParOf" srcId="{70DDEAAF-E5CE-49D4-83C7-86068DF461CD}" destId="{65565085-A5E6-4933-A8D2-7A6B91B4685E}" srcOrd="10" destOrd="0" presId="urn:microsoft.com/office/officeart/2008/layout/VerticalCurvedList"/>
    <dgm:cxn modelId="{D8ECE7FF-3F57-4185-89E4-1E4488357960}" type="presParOf" srcId="{65565085-A5E6-4933-A8D2-7A6B91B4685E}" destId="{61A81BC6-06DC-4092-BF69-2F36D74884B4}" srcOrd="0" destOrd="0" presId="urn:microsoft.com/office/officeart/2008/layout/VerticalCurvedList"/>
    <dgm:cxn modelId="{F4B41194-1888-4712-AC8A-34FA4F72B77E}" type="presParOf" srcId="{70DDEAAF-E5CE-49D4-83C7-86068DF461CD}" destId="{8609DB3E-6D21-4BAB-84AD-C331458DE142}" srcOrd="11" destOrd="0" presId="urn:microsoft.com/office/officeart/2008/layout/VerticalCurvedList"/>
    <dgm:cxn modelId="{8A2099FF-0E58-4EE0-82B4-D2AB906A37C6}" type="presParOf" srcId="{70DDEAAF-E5CE-49D4-83C7-86068DF461CD}" destId="{043DD4E5-E05C-4870-9F74-B7A6B6BA42CE}" srcOrd="12" destOrd="0" presId="urn:microsoft.com/office/officeart/2008/layout/VerticalCurvedList"/>
    <dgm:cxn modelId="{6DBF91E4-3627-4CB8-AFD7-026E52DD1170}" type="presParOf" srcId="{043DD4E5-E05C-4870-9F74-B7A6B6BA42CE}" destId="{264FE046-39D8-4189-A565-2D1C14C8CCE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74C7E1D-17DE-4231-B414-7EFD7969CE76}" type="doc">
      <dgm:prSet loTypeId="urn:microsoft.com/office/officeart/2005/8/layout/radial1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it-IT"/>
        </a:p>
      </dgm:t>
    </dgm:pt>
    <dgm:pt modelId="{1A96119D-7BCB-400F-B65F-27950D345EF2}">
      <dgm:prSet phldrT="[Testo]" custT="1"/>
      <dgm:spPr/>
      <dgm:t>
        <a:bodyPr/>
        <a:lstStyle/>
        <a:p>
          <a:r>
            <a:rPr lang="it-IT" sz="1400" b="1" dirty="0"/>
            <a:t>SEVERE LIMITATIONS</a:t>
          </a:r>
        </a:p>
      </dgm:t>
    </dgm:pt>
    <dgm:pt modelId="{C4889757-3762-401A-8841-3E10C54ADFE3}" type="parTrans" cxnId="{770F2986-1376-46B4-A5F4-5E0F85AD64BA}">
      <dgm:prSet/>
      <dgm:spPr/>
      <dgm:t>
        <a:bodyPr/>
        <a:lstStyle/>
        <a:p>
          <a:endParaRPr lang="it-IT" sz="1100"/>
        </a:p>
      </dgm:t>
    </dgm:pt>
    <dgm:pt modelId="{F8E2DEC3-6976-4E43-9463-300068BE3512}" type="sibTrans" cxnId="{770F2986-1376-46B4-A5F4-5E0F85AD64BA}">
      <dgm:prSet/>
      <dgm:spPr/>
      <dgm:t>
        <a:bodyPr/>
        <a:lstStyle/>
        <a:p>
          <a:endParaRPr lang="it-IT" sz="1100"/>
        </a:p>
      </dgm:t>
    </dgm:pt>
    <dgm:pt modelId="{FA524766-2E0E-46FC-8418-7E2D7822F0BB}">
      <dgm:prSet phldrT="[Testo]" custT="1"/>
      <dgm:spPr/>
      <dgm:t>
        <a:bodyPr/>
        <a:lstStyle/>
        <a:p>
          <a:r>
            <a:rPr lang="it-IT" sz="1400" dirty="0" err="1"/>
            <a:t>Mostly</a:t>
          </a:r>
          <a:r>
            <a:rPr lang="it-IT" sz="1400" dirty="0"/>
            <a:t> </a:t>
          </a:r>
          <a:r>
            <a:rPr lang="it-IT" sz="1400" dirty="0" err="1"/>
            <a:t>retrospective</a:t>
          </a:r>
          <a:r>
            <a:rPr lang="it-IT" sz="1400" dirty="0"/>
            <a:t> </a:t>
          </a:r>
          <a:r>
            <a:rPr lang="it-IT" sz="1400" dirty="0" err="1"/>
            <a:t>studies</a:t>
          </a:r>
          <a:endParaRPr lang="it-IT" sz="1400" dirty="0"/>
        </a:p>
      </dgm:t>
    </dgm:pt>
    <dgm:pt modelId="{AFF2B292-3DB5-4D08-BBB4-1FA6D3416A4F}" type="parTrans" cxnId="{86DDB7A5-66F5-4EE1-B294-3A6915169DA0}">
      <dgm:prSet custT="1"/>
      <dgm:spPr/>
      <dgm:t>
        <a:bodyPr/>
        <a:lstStyle/>
        <a:p>
          <a:endParaRPr lang="it-IT" sz="100"/>
        </a:p>
      </dgm:t>
    </dgm:pt>
    <dgm:pt modelId="{D5FA4CFD-F8B3-4355-998B-49FBFB8BF332}" type="sibTrans" cxnId="{86DDB7A5-66F5-4EE1-B294-3A6915169DA0}">
      <dgm:prSet/>
      <dgm:spPr/>
      <dgm:t>
        <a:bodyPr/>
        <a:lstStyle/>
        <a:p>
          <a:endParaRPr lang="it-IT" sz="1100"/>
        </a:p>
      </dgm:t>
    </dgm:pt>
    <dgm:pt modelId="{D9A63392-78EA-49D4-A373-FFD3FEDCA048}">
      <dgm:prSet phldrT="[Testo]" custT="1"/>
      <dgm:spPr/>
      <dgm:t>
        <a:bodyPr/>
        <a:lstStyle/>
        <a:p>
          <a:r>
            <a:rPr lang="it-IT" sz="1400" b="1" dirty="0" err="1"/>
            <a:t>Female</a:t>
          </a:r>
          <a:r>
            <a:rPr lang="it-IT" sz="1400" b="1" dirty="0"/>
            <a:t> </a:t>
          </a:r>
          <a:r>
            <a:rPr lang="it-IT" sz="1400" b="1" dirty="0" err="1"/>
            <a:t>age</a:t>
          </a:r>
          <a:r>
            <a:rPr lang="it-IT" sz="1400" b="1" dirty="0"/>
            <a:t> and </a:t>
          </a:r>
          <a:r>
            <a:rPr lang="it-IT" sz="1400" b="1" dirty="0" err="1"/>
            <a:t>female</a:t>
          </a:r>
          <a:r>
            <a:rPr lang="it-IT" sz="1400" b="1" dirty="0"/>
            <a:t> BMI </a:t>
          </a:r>
          <a:r>
            <a:rPr lang="it-IT" sz="1400" b="1" dirty="0" err="1"/>
            <a:t>not</a:t>
          </a:r>
          <a:r>
            <a:rPr lang="it-IT" sz="1400" b="1" dirty="0"/>
            <a:t> </a:t>
          </a:r>
          <a:r>
            <a:rPr lang="it-IT" sz="1400" b="1" dirty="0" err="1"/>
            <a:t>reported</a:t>
          </a:r>
          <a:r>
            <a:rPr lang="it-IT" sz="1400" b="1" dirty="0"/>
            <a:t> in </a:t>
          </a:r>
          <a:r>
            <a:rPr lang="it-IT" sz="1400" b="1" dirty="0" err="1"/>
            <a:t>many</a:t>
          </a:r>
          <a:r>
            <a:rPr lang="it-IT" sz="1400" b="1" dirty="0"/>
            <a:t> </a:t>
          </a:r>
          <a:r>
            <a:rPr lang="it-IT" sz="1400" b="1" dirty="0" err="1"/>
            <a:t>of</a:t>
          </a:r>
          <a:r>
            <a:rPr lang="it-IT" sz="1400" b="1" dirty="0"/>
            <a:t> the </a:t>
          </a:r>
          <a:r>
            <a:rPr lang="it-IT" sz="1400" b="1" dirty="0" err="1"/>
            <a:t>studies</a:t>
          </a:r>
          <a:endParaRPr lang="it-IT" sz="1400" b="1" dirty="0"/>
        </a:p>
      </dgm:t>
    </dgm:pt>
    <dgm:pt modelId="{006067F1-AD41-4A14-AAB1-388D19B30F70}" type="parTrans" cxnId="{DC37C47C-C26A-4A10-9C22-721D334B2CDC}">
      <dgm:prSet custT="1"/>
      <dgm:spPr/>
      <dgm:t>
        <a:bodyPr/>
        <a:lstStyle/>
        <a:p>
          <a:endParaRPr lang="it-IT" sz="100"/>
        </a:p>
      </dgm:t>
    </dgm:pt>
    <dgm:pt modelId="{A7E34472-1E45-4410-A7E4-EE534A657B71}" type="sibTrans" cxnId="{DC37C47C-C26A-4A10-9C22-721D334B2CDC}">
      <dgm:prSet/>
      <dgm:spPr/>
      <dgm:t>
        <a:bodyPr/>
        <a:lstStyle/>
        <a:p>
          <a:endParaRPr lang="it-IT" sz="1100"/>
        </a:p>
      </dgm:t>
    </dgm:pt>
    <dgm:pt modelId="{A27AB28D-5E00-4D1B-AD69-D4AE6571D4A8}">
      <dgm:prSet phldrT="[Testo]" custT="1"/>
      <dgm:spPr/>
      <dgm:t>
        <a:bodyPr/>
        <a:lstStyle/>
        <a:p>
          <a:r>
            <a:rPr lang="it-IT" sz="1400" dirty="0" err="1">
              <a:solidFill>
                <a:schemeClr val="tx1"/>
              </a:solidFill>
            </a:rPr>
            <a:t>Day</a:t>
          </a:r>
          <a:r>
            <a:rPr lang="it-IT" sz="1400" dirty="0">
              <a:solidFill>
                <a:schemeClr val="tx1"/>
              </a:solidFill>
            </a:rPr>
            <a:t> </a:t>
          </a:r>
          <a:r>
            <a:rPr lang="it-IT" sz="1400" dirty="0" err="1">
              <a:solidFill>
                <a:schemeClr val="tx1"/>
              </a:solidFill>
            </a:rPr>
            <a:t>of</a:t>
          </a:r>
          <a:r>
            <a:rPr lang="it-IT" sz="1400" dirty="0">
              <a:solidFill>
                <a:schemeClr val="tx1"/>
              </a:solidFill>
            </a:rPr>
            <a:t> ET </a:t>
          </a:r>
          <a:r>
            <a:rPr lang="it-IT" sz="1400" dirty="0" err="1">
              <a:solidFill>
                <a:schemeClr val="tx1"/>
              </a:solidFill>
            </a:rPr>
            <a:t>not</a:t>
          </a:r>
          <a:r>
            <a:rPr lang="it-IT" sz="1400" dirty="0">
              <a:solidFill>
                <a:schemeClr val="tx1"/>
              </a:solidFill>
            </a:rPr>
            <a:t> </a:t>
          </a:r>
          <a:r>
            <a:rPr lang="it-IT" sz="1400" dirty="0" err="1">
              <a:solidFill>
                <a:schemeClr val="tx1"/>
              </a:solidFill>
            </a:rPr>
            <a:t>reported</a:t>
          </a:r>
          <a:endParaRPr lang="it-IT" sz="1400" dirty="0">
            <a:solidFill>
              <a:schemeClr val="tx1"/>
            </a:solidFill>
          </a:endParaRPr>
        </a:p>
      </dgm:t>
    </dgm:pt>
    <dgm:pt modelId="{2E88FC57-9360-438A-83BE-09963F7EA4A7}" type="parTrans" cxnId="{A5CEFB1A-08A8-42F9-AEB5-8BA8480E3DB8}">
      <dgm:prSet custT="1"/>
      <dgm:spPr/>
      <dgm:t>
        <a:bodyPr/>
        <a:lstStyle/>
        <a:p>
          <a:endParaRPr lang="it-IT" sz="100"/>
        </a:p>
      </dgm:t>
    </dgm:pt>
    <dgm:pt modelId="{9E8DA15A-6E40-49FF-A1FE-69760FC136AD}" type="sibTrans" cxnId="{A5CEFB1A-08A8-42F9-AEB5-8BA8480E3DB8}">
      <dgm:prSet/>
      <dgm:spPr/>
      <dgm:t>
        <a:bodyPr/>
        <a:lstStyle/>
        <a:p>
          <a:endParaRPr lang="it-IT" sz="1100"/>
        </a:p>
      </dgm:t>
    </dgm:pt>
    <dgm:pt modelId="{EB0673B1-A93B-4388-BF52-4C55824CCE91}">
      <dgm:prSet phldrT="[Testo]" custT="1"/>
      <dgm:spPr/>
      <dgm:t>
        <a:bodyPr/>
        <a:lstStyle/>
        <a:p>
          <a:r>
            <a:rPr lang="it-IT" sz="1400" dirty="0" err="1"/>
            <a:t>Number</a:t>
          </a:r>
          <a:r>
            <a:rPr lang="it-IT" sz="1400" dirty="0"/>
            <a:t> and </a:t>
          </a:r>
          <a:r>
            <a:rPr lang="it-IT" sz="1400" dirty="0" err="1"/>
            <a:t>quality</a:t>
          </a:r>
          <a:r>
            <a:rPr lang="it-IT" sz="1400" dirty="0"/>
            <a:t> </a:t>
          </a:r>
          <a:r>
            <a:rPr lang="it-IT" sz="1400" dirty="0" err="1"/>
            <a:t>of</a:t>
          </a:r>
          <a:r>
            <a:rPr lang="it-IT" sz="1400" dirty="0"/>
            <a:t> </a:t>
          </a:r>
          <a:r>
            <a:rPr lang="it-IT" sz="1400" dirty="0" err="1"/>
            <a:t>embryo</a:t>
          </a:r>
          <a:r>
            <a:rPr lang="it-IT" sz="1400" dirty="0"/>
            <a:t> </a:t>
          </a:r>
          <a:r>
            <a:rPr lang="it-IT" sz="1400" dirty="0" err="1"/>
            <a:t>transferred</a:t>
          </a:r>
          <a:r>
            <a:rPr lang="it-IT" sz="1400" dirty="0"/>
            <a:t> </a:t>
          </a:r>
          <a:r>
            <a:rPr lang="it-IT" sz="1400" dirty="0" err="1"/>
            <a:t>not</a:t>
          </a:r>
          <a:r>
            <a:rPr lang="it-IT" sz="1400" dirty="0"/>
            <a:t> </a:t>
          </a:r>
          <a:r>
            <a:rPr lang="it-IT" sz="1400" dirty="0" err="1"/>
            <a:t>analysed</a:t>
          </a:r>
          <a:endParaRPr lang="it-IT" sz="1400" dirty="0"/>
        </a:p>
      </dgm:t>
    </dgm:pt>
    <dgm:pt modelId="{D1C15032-5EEA-467B-B11E-9AD4CF9F35DE}" type="parTrans" cxnId="{F0C9A728-1652-47E2-B166-6A9BFA73E909}">
      <dgm:prSet custT="1"/>
      <dgm:spPr/>
      <dgm:t>
        <a:bodyPr/>
        <a:lstStyle/>
        <a:p>
          <a:endParaRPr lang="it-IT" sz="100"/>
        </a:p>
      </dgm:t>
    </dgm:pt>
    <dgm:pt modelId="{A84C46E0-296A-4D4F-9073-D840F3CE7B46}" type="sibTrans" cxnId="{F0C9A728-1652-47E2-B166-6A9BFA73E909}">
      <dgm:prSet/>
      <dgm:spPr/>
      <dgm:t>
        <a:bodyPr/>
        <a:lstStyle/>
        <a:p>
          <a:endParaRPr lang="it-IT" sz="1100"/>
        </a:p>
      </dgm:t>
    </dgm:pt>
    <dgm:pt modelId="{0E542731-2E24-4C7F-80A9-733EECE158BC}" type="pres">
      <dgm:prSet presAssocID="{174C7E1D-17DE-4231-B414-7EFD7969CE7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8622A73-B4D0-4891-9209-17952A29A695}" type="pres">
      <dgm:prSet presAssocID="{1A96119D-7BCB-400F-B65F-27950D345EF2}" presName="centerShape" presStyleLbl="node0" presStyleIdx="0" presStyleCnt="1" custScaleX="134030"/>
      <dgm:spPr/>
    </dgm:pt>
    <dgm:pt modelId="{24E83E8A-8036-4F14-AEC2-028ECE17A508}" type="pres">
      <dgm:prSet presAssocID="{AFF2B292-3DB5-4D08-BBB4-1FA6D3416A4F}" presName="Name9" presStyleLbl="parChTrans1D2" presStyleIdx="0" presStyleCnt="4"/>
      <dgm:spPr/>
    </dgm:pt>
    <dgm:pt modelId="{50ED65E9-2711-474A-9446-1D90E7446069}" type="pres">
      <dgm:prSet presAssocID="{AFF2B292-3DB5-4D08-BBB4-1FA6D3416A4F}" presName="connTx" presStyleLbl="parChTrans1D2" presStyleIdx="0" presStyleCnt="4"/>
      <dgm:spPr/>
    </dgm:pt>
    <dgm:pt modelId="{153E952F-E0B2-44F2-92F7-9824EAFE501A}" type="pres">
      <dgm:prSet presAssocID="{FA524766-2E0E-46FC-8418-7E2D7822F0BB}" presName="node" presStyleLbl="node1" presStyleIdx="0" presStyleCnt="4" custScaleX="124456">
        <dgm:presLayoutVars>
          <dgm:bulletEnabled val="1"/>
        </dgm:presLayoutVars>
      </dgm:prSet>
      <dgm:spPr/>
    </dgm:pt>
    <dgm:pt modelId="{0B982623-E857-41C7-B764-E50A402123F3}" type="pres">
      <dgm:prSet presAssocID="{006067F1-AD41-4A14-AAB1-388D19B30F70}" presName="Name9" presStyleLbl="parChTrans1D2" presStyleIdx="1" presStyleCnt="4"/>
      <dgm:spPr/>
    </dgm:pt>
    <dgm:pt modelId="{60006CCA-60DD-41A8-BA3D-9CF5BA420854}" type="pres">
      <dgm:prSet presAssocID="{006067F1-AD41-4A14-AAB1-388D19B30F70}" presName="connTx" presStyleLbl="parChTrans1D2" presStyleIdx="1" presStyleCnt="4"/>
      <dgm:spPr/>
    </dgm:pt>
    <dgm:pt modelId="{03947741-1251-4C46-BC94-28694608F85D}" type="pres">
      <dgm:prSet presAssocID="{D9A63392-78EA-49D4-A373-FFD3FEDCA048}" presName="node" presStyleLbl="node1" presStyleIdx="1" presStyleCnt="4" custScaleX="112893">
        <dgm:presLayoutVars>
          <dgm:bulletEnabled val="1"/>
        </dgm:presLayoutVars>
      </dgm:prSet>
      <dgm:spPr/>
    </dgm:pt>
    <dgm:pt modelId="{2AE9FD61-95C5-4E32-9E0D-1ED06D9D0310}" type="pres">
      <dgm:prSet presAssocID="{2E88FC57-9360-438A-83BE-09963F7EA4A7}" presName="Name9" presStyleLbl="parChTrans1D2" presStyleIdx="2" presStyleCnt="4"/>
      <dgm:spPr/>
    </dgm:pt>
    <dgm:pt modelId="{DF6E6838-41F5-468C-802A-99B7033BA41B}" type="pres">
      <dgm:prSet presAssocID="{2E88FC57-9360-438A-83BE-09963F7EA4A7}" presName="connTx" presStyleLbl="parChTrans1D2" presStyleIdx="2" presStyleCnt="4"/>
      <dgm:spPr/>
    </dgm:pt>
    <dgm:pt modelId="{40C48D7B-6873-4828-AFB3-EA98B5142909}" type="pres">
      <dgm:prSet presAssocID="{A27AB28D-5E00-4D1B-AD69-D4AE6571D4A8}" presName="node" presStyleLbl="node1" presStyleIdx="2" presStyleCnt="4">
        <dgm:presLayoutVars>
          <dgm:bulletEnabled val="1"/>
        </dgm:presLayoutVars>
      </dgm:prSet>
      <dgm:spPr/>
    </dgm:pt>
    <dgm:pt modelId="{B5BCF51C-10F0-4F2A-8AE2-5C0C47953835}" type="pres">
      <dgm:prSet presAssocID="{D1C15032-5EEA-467B-B11E-9AD4CF9F35DE}" presName="Name9" presStyleLbl="parChTrans1D2" presStyleIdx="3" presStyleCnt="4"/>
      <dgm:spPr/>
    </dgm:pt>
    <dgm:pt modelId="{DF93C995-6C2E-4CDD-9E1E-BFDF6DC2D86F}" type="pres">
      <dgm:prSet presAssocID="{D1C15032-5EEA-467B-B11E-9AD4CF9F35DE}" presName="connTx" presStyleLbl="parChTrans1D2" presStyleIdx="3" presStyleCnt="4"/>
      <dgm:spPr/>
    </dgm:pt>
    <dgm:pt modelId="{43059E5B-2F5A-4561-92F3-327CF31AC543}" type="pres">
      <dgm:prSet presAssocID="{EB0673B1-A93B-4388-BF52-4C55824CCE91}" presName="node" presStyleLbl="node1" presStyleIdx="3" presStyleCnt="4">
        <dgm:presLayoutVars>
          <dgm:bulletEnabled val="1"/>
        </dgm:presLayoutVars>
      </dgm:prSet>
      <dgm:spPr/>
    </dgm:pt>
  </dgm:ptLst>
  <dgm:cxnLst>
    <dgm:cxn modelId="{54F7F210-1CF8-46E3-8CC6-9E17AB7A0CE9}" type="presOf" srcId="{FA524766-2E0E-46FC-8418-7E2D7822F0BB}" destId="{153E952F-E0B2-44F2-92F7-9824EAFE501A}" srcOrd="0" destOrd="0" presId="urn:microsoft.com/office/officeart/2005/8/layout/radial1"/>
    <dgm:cxn modelId="{C8ED7213-0061-4163-B635-9ED8313F925C}" type="presOf" srcId="{D1C15032-5EEA-467B-B11E-9AD4CF9F35DE}" destId="{B5BCF51C-10F0-4F2A-8AE2-5C0C47953835}" srcOrd="0" destOrd="0" presId="urn:microsoft.com/office/officeart/2005/8/layout/radial1"/>
    <dgm:cxn modelId="{A5CEFB1A-08A8-42F9-AEB5-8BA8480E3DB8}" srcId="{1A96119D-7BCB-400F-B65F-27950D345EF2}" destId="{A27AB28D-5E00-4D1B-AD69-D4AE6571D4A8}" srcOrd="2" destOrd="0" parTransId="{2E88FC57-9360-438A-83BE-09963F7EA4A7}" sibTransId="{9E8DA15A-6E40-49FF-A1FE-69760FC136AD}"/>
    <dgm:cxn modelId="{59EDB220-1DC3-4812-B414-0828A1FC1485}" type="presOf" srcId="{2E88FC57-9360-438A-83BE-09963F7EA4A7}" destId="{DF6E6838-41F5-468C-802A-99B7033BA41B}" srcOrd="1" destOrd="0" presId="urn:microsoft.com/office/officeart/2005/8/layout/radial1"/>
    <dgm:cxn modelId="{F0C9A728-1652-47E2-B166-6A9BFA73E909}" srcId="{1A96119D-7BCB-400F-B65F-27950D345EF2}" destId="{EB0673B1-A93B-4388-BF52-4C55824CCE91}" srcOrd="3" destOrd="0" parTransId="{D1C15032-5EEA-467B-B11E-9AD4CF9F35DE}" sibTransId="{A84C46E0-296A-4D4F-9073-D840F3CE7B46}"/>
    <dgm:cxn modelId="{3749CB28-6CA9-451E-9016-BE29E829B3C1}" type="presOf" srcId="{006067F1-AD41-4A14-AAB1-388D19B30F70}" destId="{60006CCA-60DD-41A8-BA3D-9CF5BA420854}" srcOrd="1" destOrd="0" presId="urn:microsoft.com/office/officeart/2005/8/layout/radial1"/>
    <dgm:cxn modelId="{0A7DB630-BC08-47B3-B557-533F216BE2C6}" type="presOf" srcId="{2E88FC57-9360-438A-83BE-09963F7EA4A7}" destId="{2AE9FD61-95C5-4E32-9E0D-1ED06D9D0310}" srcOrd="0" destOrd="0" presId="urn:microsoft.com/office/officeart/2005/8/layout/radial1"/>
    <dgm:cxn modelId="{65EDD43F-7021-43E4-BC19-9F96E00C324D}" type="presOf" srcId="{A27AB28D-5E00-4D1B-AD69-D4AE6571D4A8}" destId="{40C48D7B-6873-4828-AFB3-EA98B5142909}" srcOrd="0" destOrd="0" presId="urn:microsoft.com/office/officeart/2005/8/layout/radial1"/>
    <dgm:cxn modelId="{AC9B4C65-07E0-4266-B662-18D9D4E93C77}" type="presOf" srcId="{EB0673B1-A93B-4388-BF52-4C55824CCE91}" destId="{43059E5B-2F5A-4561-92F3-327CF31AC543}" srcOrd="0" destOrd="0" presId="urn:microsoft.com/office/officeart/2005/8/layout/radial1"/>
    <dgm:cxn modelId="{DC37C47C-C26A-4A10-9C22-721D334B2CDC}" srcId="{1A96119D-7BCB-400F-B65F-27950D345EF2}" destId="{D9A63392-78EA-49D4-A373-FFD3FEDCA048}" srcOrd="1" destOrd="0" parTransId="{006067F1-AD41-4A14-AAB1-388D19B30F70}" sibTransId="{A7E34472-1E45-4410-A7E4-EE534A657B71}"/>
    <dgm:cxn modelId="{770F2986-1376-46B4-A5F4-5E0F85AD64BA}" srcId="{174C7E1D-17DE-4231-B414-7EFD7969CE76}" destId="{1A96119D-7BCB-400F-B65F-27950D345EF2}" srcOrd="0" destOrd="0" parTransId="{C4889757-3762-401A-8841-3E10C54ADFE3}" sibTransId="{F8E2DEC3-6976-4E43-9463-300068BE3512}"/>
    <dgm:cxn modelId="{1957068D-9593-4EEA-9BBE-3FC89D04367C}" type="presOf" srcId="{D9A63392-78EA-49D4-A373-FFD3FEDCA048}" destId="{03947741-1251-4C46-BC94-28694608F85D}" srcOrd="0" destOrd="0" presId="urn:microsoft.com/office/officeart/2005/8/layout/radial1"/>
    <dgm:cxn modelId="{86DDB7A5-66F5-4EE1-B294-3A6915169DA0}" srcId="{1A96119D-7BCB-400F-B65F-27950D345EF2}" destId="{FA524766-2E0E-46FC-8418-7E2D7822F0BB}" srcOrd="0" destOrd="0" parTransId="{AFF2B292-3DB5-4D08-BBB4-1FA6D3416A4F}" sibTransId="{D5FA4CFD-F8B3-4355-998B-49FBFB8BF332}"/>
    <dgm:cxn modelId="{CE6A37AC-682D-480F-A332-F67D477A2723}" type="presOf" srcId="{006067F1-AD41-4A14-AAB1-388D19B30F70}" destId="{0B982623-E857-41C7-B764-E50A402123F3}" srcOrd="0" destOrd="0" presId="urn:microsoft.com/office/officeart/2005/8/layout/radial1"/>
    <dgm:cxn modelId="{BC551DBD-2B65-4985-B8D6-0116A91BF102}" type="presOf" srcId="{AFF2B292-3DB5-4D08-BBB4-1FA6D3416A4F}" destId="{24E83E8A-8036-4F14-AEC2-028ECE17A508}" srcOrd="0" destOrd="0" presId="urn:microsoft.com/office/officeart/2005/8/layout/radial1"/>
    <dgm:cxn modelId="{9FA113D0-5E1B-4A16-AF0C-0B934139791F}" type="presOf" srcId="{AFF2B292-3DB5-4D08-BBB4-1FA6D3416A4F}" destId="{50ED65E9-2711-474A-9446-1D90E7446069}" srcOrd="1" destOrd="0" presId="urn:microsoft.com/office/officeart/2005/8/layout/radial1"/>
    <dgm:cxn modelId="{36AFF5E4-BAE3-401A-A821-4A57D3A50FF8}" type="presOf" srcId="{174C7E1D-17DE-4231-B414-7EFD7969CE76}" destId="{0E542731-2E24-4C7F-80A9-733EECE158BC}" srcOrd="0" destOrd="0" presId="urn:microsoft.com/office/officeart/2005/8/layout/radial1"/>
    <dgm:cxn modelId="{BA5222E8-60BE-4490-8BA1-648F4507318F}" type="presOf" srcId="{D1C15032-5EEA-467B-B11E-9AD4CF9F35DE}" destId="{DF93C995-6C2E-4CDD-9E1E-BFDF6DC2D86F}" srcOrd="1" destOrd="0" presId="urn:microsoft.com/office/officeart/2005/8/layout/radial1"/>
    <dgm:cxn modelId="{DBE38DF7-BE45-47B2-AEA0-30173486B768}" type="presOf" srcId="{1A96119D-7BCB-400F-B65F-27950D345EF2}" destId="{38622A73-B4D0-4891-9209-17952A29A695}" srcOrd="0" destOrd="0" presId="urn:microsoft.com/office/officeart/2005/8/layout/radial1"/>
    <dgm:cxn modelId="{6DDDB7E1-B2D5-4E14-B523-C12974EE3866}" type="presParOf" srcId="{0E542731-2E24-4C7F-80A9-733EECE158BC}" destId="{38622A73-B4D0-4891-9209-17952A29A695}" srcOrd="0" destOrd="0" presId="urn:microsoft.com/office/officeart/2005/8/layout/radial1"/>
    <dgm:cxn modelId="{FB4857F1-DF60-4AF7-B643-728642926585}" type="presParOf" srcId="{0E542731-2E24-4C7F-80A9-733EECE158BC}" destId="{24E83E8A-8036-4F14-AEC2-028ECE17A508}" srcOrd="1" destOrd="0" presId="urn:microsoft.com/office/officeart/2005/8/layout/radial1"/>
    <dgm:cxn modelId="{BFE2B6E9-86DA-4899-8B2F-3C2620441ACF}" type="presParOf" srcId="{24E83E8A-8036-4F14-AEC2-028ECE17A508}" destId="{50ED65E9-2711-474A-9446-1D90E7446069}" srcOrd="0" destOrd="0" presId="urn:microsoft.com/office/officeart/2005/8/layout/radial1"/>
    <dgm:cxn modelId="{02D225C7-B55D-4BB5-A8AB-E9C0C1A22B75}" type="presParOf" srcId="{0E542731-2E24-4C7F-80A9-733EECE158BC}" destId="{153E952F-E0B2-44F2-92F7-9824EAFE501A}" srcOrd="2" destOrd="0" presId="urn:microsoft.com/office/officeart/2005/8/layout/radial1"/>
    <dgm:cxn modelId="{52F27EBE-AEDE-4504-9F03-2FC18418F3DE}" type="presParOf" srcId="{0E542731-2E24-4C7F-80A9-733EECE158BC}" destId="{0B982623-E857-41C7-B764-E50A402123F3}" srcOrd="3" destOrd="0" presId="urn:microsoft.com/office/officeart/2005/8/layout/radial1"/>
    <dgm:cxn modelId="{7A795EC2-88E4-4F9F-981A-3FC8819DCA1E}" type="presParOf" srcId="{0B982623-E857-41C7-B764-E50A402123F3}" destId="{60006CCA-60DD-41A8-BA3D-9CF5BA420854}" srcOrd="0" destOrd="0" presId="urn:microsoft.com/office/officeart/2005/8/layout/radial1"/>
    <dgm:cxn modelId="{10D75E72-B451-45B4-978F-88914F1F63CC}" type="presParOf" srcId="{0E542731-2E24-4C7F-80A9-733EECE158BC}" destId="{03947741-1251-4C46-BC94-28694608F85D}" srcOrd="4" destOrd="0" presId="urn:microsoft.com/office/officeart/2005/8/layout/radial1"/>
    <dgm:cxn modelId="{B767F9D9-1ABB-47B4-82A3-EC42A1797C88}" type="presParOf" srcId="{0E542731-2E24-4C7F-80A9-733EECE158BC}" destId="{2AE9FD61-95C5-4E32-9E0D-1ED06D9D0310}" srcOrd="5" destOrd="0" presId="urn:microsoft.com/office/officeart/2005/8/layout/radial1"/>
    <dgm:cxn modelId="{8D4F7DEA-4DC9-4C26-AE26-643EB277174F}" type="presParOf" srcId="{2AE9FD61-95C5-4E32-9E0D-1ED06D9D0310}" destId="{DF6E6838-41F5-468C-802A-99B7033BA41B}" srcOrd="0" destOrd="0" presId="urn:microsoft.com/office/officeart/2005/8/layout/radial1"/>
    <dgm:cxn modelId="{3F4FCDCA-D7D6-4FEF-8B0E-0DBFDFE51322}" type="presParOf" srcId="{0E542731-2E24-4C7F-80A9-733EECE158BC}" destId="{40C48D7B-6873-4828-AFB3-EA98B5142909}" srcOrd="6" destOrd="0" presId="urn:microsoft.com/office/officeart/2005/8/layout/radial1"/>
    <dgm:cxn modelId="{55B82427-BE5F-4CC6-B405-07737672C8A6}" type="presParOf" srcId="{0E542731-2E24-4C7F-80A9-733EECE158BC}" destId="{B5BCF51C-10F0-4F2A-8AE2-5C0C47953835}" srcOrd="7" destOrd="0" presId="urn:microsoft.com/office/officeart/2005/8/layout/radial1"/>
    <dgm:cxn modelId="{126180CD-BDBC-40F7-96E7-CC3D1437A9AF}" type="presParOf" srcId="{B5BCF51C-10F0-4F2A-8AE2-5C0C47953835}" destId="{DF93C995-6C2E-4CDD-9E1E-BFDF6DC2D86F}" srcOrd="0" destOrd="0" presId="urn:microsoft.com/office/officeart/2005/8/layout/radial1"/>
    <dgm:cxn modelId="{C1034686-EC7B-4B5F-9742-5C04B456A238}" type="presParOf" srcId="{0E542731-2E24-4C7F-80A9-733EECE158BC}" destId="{43059E5B-2F5A-4561-92F3-327CF31AC543}" srcOrd="8" destOrd="0" presId="urn:microsoft.com/office/officeart/2005/8/layout/radial1"/>
  </dgm:cxnLst>
  <dgm:bg>
    <a:solidFill>
      <a:schemeClr val="accent5">
        <a:lumMod val="20000"/>
        <a:lumOff val="80000"/>
      </a:schemeClr>
    </a:solidFill>
    <a:effectLst>
      <a:outerShdw blurRad="63500" sx="102000" sy="102000" algn="ct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42ACFB-0E00-483C-83B3-A1DFADD644A6}">
      <dsp:nvSpPr>
        <dsp:cNvPr id="0" name=""/>
        <dsp:cNvSpPr/>
      </dsp:nvSpPr>
      <dsp:spPr>
        <a:xfrm>
          <a:off x="-3631502" y="-558031"/>
          <a:ext cx="4329039" cy="4329039"/>
        </a:xfrm>
        <a:prstGeom prst="blockArc">
          <a:avLst>
            <a:gd name="adj1" fmla="val 18900000"/>
            <a:gd name="adj2" fmla="val 2700000"/>
            <a:gd name="adj3" fmla="val 499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E65F6-4B2D-424B-8438-3B6B608B64D3}">
      <dsp:nvSpPr>
        <dsp:cNvPr id="0" name=""/>
        <dsp:cNvSpPr/>
      </dsp:nvSpPr>
      <dsp:spPr>
        <a:xfrm>
          <a:off x="365659" y="247013"/>
          <a:ext cx="3913074" cy="4942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338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Infiammazione</a:t>
          </a:r>
        </a:p>
      </dsp:txBody>
      <dsp:txXfrm>
        <a:off x="365659" y="247013"/>
        <a:ext cx="3913074" cy="494284"/>
      </dsp:txXfrm>
    </dsp:sp>
    <dsp:sp modelId="{29504A58-73A4-4E99-824D-AF2C87D71200}">
      <dsp:nvSpPr>
        <dsp:cNvPr id="0" name=""/>
        <dsp:cNvSpPr/>
      </dsp:nvSpPr>
      <dsp:spPr>
        <a:xfrm>
          <a:off x="84782" y="227331"/>
          <a:ext cx="561754" cy="53364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BF7416-A095-43E2-9650-1B0817D7514F}">
      <dsp:nvSpPr>
        <dsp:cNvPr id="0" name=""/>
        <dsp:cNvSpPr/>
      </dsp:nvSpPr>
      <dsp:spPr>
        <a:xfrm>
          <a:off x="649044" y="988568"/>
          <a:ext cx="3629690" cy="4942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338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Stress ossidativo</a:t>
          </a:r>
        </a:p>
      </dsp:txBody>
      <dsp:txXfrm>
        <a:off x="649044" y="988568"/>
        <a:ext cx="3629690" cy="494284"/>
      </dsp:txXfrm>
    </dsp:sp>
    <dsp:sp modelId="{665DF098-84AB-4C64-A690-B907F6E6017F}">
      <dsp:nvSpPr>
        <dsp:cNvPr id="0" name=""/>
        <dsp:cNvSpPr/>
      </dsp:nvSpPr>
      <dsp:spPr>
        <a:xfrm>
          <a:off x="340116" y="926782"/>
          <a:ext cx="617855" cy="61785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B543D-4DA3-4E6F-90FA-1E7B08DB82B9}">
      <dsp:nvSpPr>
        <dsp:cNvPr id="0" name=""/>
        <dsp:cNvSpPr/>
      </dsp:nvSpPr>
      <dsp:spPr>
        <a:xfrm>
          <a:off x="649044" y="1730123"/>
          <a:ext cx="3629690" cy="4942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338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Incremento dell’</a:t>
          </a:r>
          <a:r>
            <a:rPr lang="it-IT" sz="1500" kern="1200" dirty="0" err="1"/>
            <a:t>insulino</a:t>
          </a:r>
          <a:r>
            <a:rPr lang="it-IT" sz="1500" kern="1200" dirty="0"/>
            <a:t>-resistenza</a:t>
          </a:r>
        </a:p>
      </dsp:txBody>
      <dsp:txXfrm>
        <a:off x="649044" y="1730123"/>
        <a:ext cx="3629690" cy="494284"/>
      </dsp:txXfrm>
    </dsp:sp>
    <dsp:sp modelId="{72B0D8D5-8074-4FC2-9B9B-E8FD6451DC5B}">
      <dsp:nvSpPr>
        <dsp:cNvPr id="0" name=""/>
        <dsp:cNvSpPr/>
      </dsp:nvSpPr>
      <dsp:spPr>
        <a:xfrm>
          <a:off x="340116" y="1668337"/>
          <a:ext cx="617855" cy="61785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E5382-3436-40E9-83E0-FF8B4F8963DB}">
      <dsp:nvSpPr>
        <dsp:cNvPr id="0" name=""/>
        <dsp:cNvSpPr/>
      </dsp:nvSpPr>
      <dsp:spPr>
        <a:xfrm>
          <a:off x="365659" y="2471678"/>
          <a:ext cx="3913074" cy="49428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2338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/>
            <a:t>Iperandrogenismo</a:t>
          </a:r>
        </a:p>
      </dsp:txBody>
      <dsp:txXfrm>
        <a:off x="365659" y="2471678"/>
        <a:ext cx="3913074" cy="494284"/>
      </dsp:txXfrm>
    </dsp:sp>
    <dsp:sp modelId="{7DB03E70-65A5-45A2-959E-6B90F959FF28}">
      <dsp:nvSpPr>
        <dsp:cNvPr id="0" name=""/>
        <dsp:cNvSpPr/>
      </dsp:nvSpPr>
      <dsp:spPr>
        <a:xfrm>
          <a:off x="56732" y="2409892"/>
          <a:ext cx="617855" cy="61785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9B4056-EDCC-40B5-8953-F2B468383A28}">
      <dsp:nvSpPr>
        <dsp:cNvPr id="0" name=""/>
        <dsp:cNvSpPr/>
      </dsp:nvSpPr>
      <dsp:spPr>
        <a:xfrm>
          <a:off x="785901" y="34761"/>
          <a:ext cx="1668556" cy="16685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2060"/>
              </a:solidFill>
            </a:rPr>
            <a:t>Obesity</a:t>
          </a:r>
        </a:p>
      </dsp:txBody>
      <dsp:txXfrm>
        <a:off x="1008375" y="326759"/>
        <a:ext cx="1223608" cy="750850"/>
      </dsp:txXfrm>
    </dsp:sp>
    <dsp:sp modelId="{D98CE8F9-263F-4158-8215-02D78421FE03}">
      <dsp:nvSpPr>
        <dsp:cNvPr id="0" name=""/>
        <dsp:cNvSpPr/>
      </dsp:nvSpPr>
      <dsp:spPr>
        <a:xfrm>
          <a:off x="1387972" y="1077609"/>
          <a:ext cx="1668556" cy="16685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2060"/>
              </a:solidFill>
            </a:rPr>
            <a:t>PCO</a:t>
          </a:r>
        </a:p>
      </dsp:txBody>
      <dsp:txXfrm>
        <a:off x="1898272" y="1508653"/>
        <a:ext cx="1001134" cy="917706"/>
      </dsp:txXfrm>
    </dsp:sp>
    <dsp:sp modelId="{AAC8B0BC-C006-46FC-8619-2D7862FB341A}">
      <dsp:nvSpPr>
        <dsp:cNvPr id="0" name=""/>
        <dsp:cNvSpPr/>
      </dsp:nvSpPr>
      <dsp:spPr>
        <a:xfrm>
          <a:off x="183830" y="1077609"/>
          <a:ext cx="1668556" cy="166855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300" b="1" kern="1200" dirty="0">
              <a:solidFill>
                <a:srgbClr val="002060"/>
              </a:solidFill>
            </a:rPr>
            <a:t>Insulin resistance</a:t>
          </a:r>
        </a:p>
      </dsp:txBody>
      <dsp:txXfrm>
        <a:off x="340953" y="1508653"/>
        <a:ext cx="1001134" cy="9177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42ACFB-0E00-483C-83B3-A1DFADD644A6}">
      <dsp:nvSpPr>
        <dsp:cNvPr id="0" name=""/>
        <dsp:cNvSpPr/>
      </dsp:nvSpPr>
      <dsp:spPr>
        <a:xfrm>
          <a:off x="-5535497" y="-847605"/>
          <a:ext cx="6591755" cy="6591755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E65F6-4B2D-424B-8438-3B6B608B64D3}">
      <dsp:nvSpPr>
        <dsp:cNvPr id="0" name=""/>
        <dsp:cNvSpPr/>
      </dsp:nvSpPr>
      <dsp:spPr>
        <a:xfrm>
          <a:off x="679640" y="489654"/>
          <a:ext cx="6816133" cy="9793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7326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900" kern="1200" dirty="0"/>
            <a:t>Dieta ed esercizio fisico</a:t>
          </a:r>
        </a:p>
      </dsp:txBody>
      <dsp:txXfrm>
        <a:off x="679640" y="489654"/>
        <a:ext cx="6816133" cy="979308"/>
      </dsp:txXfrm>
    </dsp:sp>
    <dsp:sp modelId="{29504A58-73A4-4E99-824D-AF2C87D71200}">
      <dsp:nvSpPr>
        <dsp:cNvPr id="0" name=""/>
        <dsp:cNvSpPr/>
      </dsp:nvSpPr>
      <dsp:spPr>
        <a:xfrm>
          <a:off x="123148" y="450659"/>
          <a:ext cx="1112984" cy="105729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23000" b="-23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BF7416-A095-43E2-9650-1B0817D7514F}">
      <dsp:nvSpPr>
        <dsp:cNvPr id="0" name=""/>
        <dsp:cNvSpPr/>
      </dsp:nvSpPr>
      <dsp:spPr>
        <a:xfrm>
          <a:off x="1035619" y="1958617"/>
          <a:ext cx="6460154" cy="9793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7326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900" kern="1200" dirty="0"/>
            <a:t>Trattamento medico</a:t>
          </a:r>
        </a:p>
      </dsp:txBody>
      <dsp:txXfrm>
        <a:off x="1035619" y="1958617"/>
        <a:ext cx="6460154" cy="979308"/>
      </dsp:txXfrm>
    </dsp:sp>
    <dsp:sp modelId="{665DF098-84AB-4C64-A690-B907F6E6017F}">
      <dsp:nvSpPr>
        <dsp:cNvPr id="0" name=""/>
        <dsp:cNvSpPr/>
      </dsp:nvSpPr>
      <dsp:spPr>
        <a:xfrm>
          <a:off x="423551" y="1836204"/>
          <a:ext cx="1224136" cy="122413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B543D-4DA3-4E6F-90FA-1E7B08DB82B9}">
      <dsp:nvSpPr>
        <dsp:cNvPr id="0" name=""/>
        <dsp:cNvSpPr/>
      </dsp:nvSpPr>
      <dsp:spPr>
        <a:xfrm>
          <a:off x="679640" y="3427580"/>
          <a:ext cx="6816133" cy="9793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7326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900" kern="1200" dirty="0"/>
            <a:t>Trattamento chirurgico</a:t>
          </a:r>
        </a:p>
      </dsp:txBody>
      <dsp:txXfrm>
        <a:off x="679640" y="3427580"/>
        <a:ext cx="6816133" cy="979308"/>
      </dsp:txXfrm>
    </dsp:sp>
    <dsp:sp modelId="{72B0D8D5-8074-4FC2-9B9B-E8FD6451DC5B}">
      <dsp:nvSpPr>
        <dsp:cNvPr id="0" name=""/>
        <dsp:cNvSpPr/>
      </dsp:nvSpPr>
      <dsp:spPr>
        <a:xfrm>
          <a:off x="67572" y="3305167"/>
          <a:ext cx="1224136" cy="1224136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45000" r="-4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42ACFB-0E00-483C-83B3-A1DFADD644A6}">
      <dsp:nvSpPr>
        <dsp:cNvPr id="0" name=""/>
        <dsp:cNvSpPr/>
      </dsp:nvSpPr>
      <dsp:spPr>
        <a:xfrm>
          <a:off x="-5535497" y="-847605"/>
          <a:ext cx="6591755" cy="6591755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E65F6-4B2D-424B-8438-3B6B608B64D3}">
      <dsp:nvSpPr>
        <dsp:cNvPr id="0" name=""/>
        <dsp:cNvSpPr/>
      </dsp:nvSpPr>
      <dsp:spPr>
        <a:xfrm>
          <a:off x="679640" y="489654"/>
          <a:ext cx="6816133" cy="9793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7326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900" kern="1200" dirty="0"/>
            <a:t>Dieta ed esercizio fisico</a:t>
          </a:r>
        </a:p>
      </dsp:txBody>
      <dsp:txXfrm>
        <a:off x="679640" y="489654"/>
        <a:ext cx="6816133" cy="979308"/>
      </dsp:txXfrm>
    </dsp:sp>
    <dsp:sp modelId="{29504A58-73A4-4E99-824D-AF2C87D71200}">
      <dsp:nvSpPr>
        <dsp:cNvPr id="0" name=""/>
        <dsp:cNvSpPr/>
      </dsp:nvSpPr>
      <dsp:spPr>
        <a:xfrm>
          <a:off x="123148" y="450659"/>
          <a:ext cx="1112984" cy="105729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23000" b="-23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BF7416-A095-43E2-9650-1B0817D7514F}">
      <dsp:nvSpPr>
        <dsp:cNvPr id="0" name=""/>
        <dsp:cNvSpPr/>
      </dsp:nvSpPr>
      <dsp:spPr>
        <a:xfrm>
          <a:off x="1035619" y="1958617"/>
          <a:ext cx="6460154" cy="9793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7326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900" kern="1200" dirty="0"/>
            <a:t>Trattamento medico</a:t>
          </a:r>
        </a:p>
      </dsp:txBody>
      <dsp:txXfrm>
        <a:off x="1035619" y="1958617"/>
        <a:ext cx="6460154" cy="979308"/>
      </dsp:txXfrm>
    </dsp:sp>
    <dsp:sp modelId="{665DF098-84AB-4C64-A690-B907F6E6017F}">
      <dsp:nvSpPr>
        <dsp:cNvPr id="0" name=""/>
        <dsp:cNvSpPr/>
      </dsp:nvSpPr>
      <dsp:spPr>
        <a:xfrm>
          <a:off x="423551" y="1836204"/>
          <a:ext cx="1224136" cy="122413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B543D-4DA3-4E6F-90FA-1E7B08DB82B9}">
      <dsp:nvSpPr>
        <dsp:cNvPr id="0" name=""/>
        <dsp:cNvSpPr/>
      </dsp:nvSpPr>
      <dsp:spPr>
        <a:xfrm>
          <a:off x="679640" y="3427580"/>
          <a:ext cx="6816133" cy="9793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7326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900" kern="1200" dirty="0"/>
            <a:t>Trattamento chirurgico</a:t>
          </a:r>
        </a:p>
      </dsp:txBody>
      <dsp:txXfrm>
        <a:off x="679640" y="3427580"/>
        <a:ext cx="6816133" cy="979308"/>
      </dsp:txXfrm>
    </dsp:sp>
    <dsp:sp modelId="{72B0D8D5-8074-4FC2-9B9B-E8FD6451DC5B}">
      <dsp:nvSpPr>
        <dsp:cNvPr id="0" name=""/>
        <dsp:cNvSpPr/>
      </dsp:nvSpPr>
      <dsp:spPr>
        <a:xfrm>
          <a:off x="67572" y="3305167"/>
          <a:ext cx="1224136" cy="1224136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45000" r="-4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42ACFB-0E00-483C-83B3-A1DFADD644A6}">
      <dsp:nvSpPr>
        <dsp:cNvPr id="0" name=""/>
        <dsp:cNvSpPr/>
      </dsp:nvSpPr>
      <dsp:spPr>
        <a:xfrm>
          <a:off x="-5535497" y="-847605"/>
          <a:ext cx="6591755" cy="6591755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E65F6-4B2D-424B-8438-3B6B608B64D3}">
      <dsp:nvSpPr>
        <dsp:cNvPr id="0" name=""/>
        <dsp:cNvSpPr/>
      </dsp:nvSpPr>
      <dsp:spPr>
        <a:xfrm>
          <a:off x="679640" y="489654"/>
          <a:ext cx="6816133" cy="9793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7326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900" kern="1200" dirty="0"/>
            <a:t>Dieta ed esercizio fisico</a:t>
          </a:r>
        </a:p>
      </dsp:txBody>
      <dsp:txXfrm>
        <a:off x="679640" y="489654"/>
        <a:ext cx="6816133" cy="979308"/>
      </dsp:txXfrm>
    </dsp:sp>
    <dsp:sp modelId="{29504A58-73A4-4E99-824D-AF2C87D71200}">
      <dsp:nvSpPr>
        <dsp:cNvPr id="0" name=""/>
        <dsp:cNvSpPr/>
      </dsp:nvSpPr>
      <dsp:spPr>
        <a:xfrm>
          <a:off x="123148" y="450659"/>
          <a:ext cx="1112984" cy="1057298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23000" b="-23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BF7416-A095-43E2-9650-1B0817D7514F}">
      <dsp:nvSpPr>
        <dsp:cNvPr id="0" name=""/>
        <dsp:cNvSpPr/>
      </dsp:nvSpPr>
      <dsp:spPr>
        <a:xfrm>
          <a:off x="1035619" y="1958617"/>
          <a:ext cx="6460154" cy="9793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7326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900" kern="1200" dirty="0"/>
            <a:t>Trattamento medico</a:t>
          </a:r>
        </a:p>
      </dsp:txBody>
      <dsp:txXfrm>
        <a:off x="1035619" y="1958617"/>
        <a:ext cx="6460154" cy="979308"/>
      </dsp:txXfrm>
    </dsp:sp>
    <dsp:sp modelId="{665DF098-84AB-4C64-A690-B907F6E6017F}">
      <dsp:nvSpPr>
        <dsp:cNvPr id="0" name=""/>
        <dsp:cNvSpPr/>
      </dsp:nvSpPr>
      <dsp:spPr>
        <a:xfrm>
          <a:off x="423551" y="1836204"/>
          <a:ext cx="1224136" cy="1224136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B543D-4DA3-4E6F-90FA-1E7B08DB82B9}">
      <dsp:nvSpPr>
        <dsp:cNvPr id="0" name=""/>
        <dsp:cNvSpPr/>
      </dsp:nvSpPr>
      <dsp:spPr>
        <a:xfrm>
          <a:off x="679640" y="3427580"/>
          <a:ext cx="6816133" cy="97930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7326" tIns="99060" rIns="99060" bIns="9906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900" kern="1200" dirty="0"/>
            <a:t>Trattamento chirurgico</a:t>
          </a:r>
        </a:p>
      </dsp:txBody>
      <dsp:txXfrm>
        <a:off x="679640" y="3427580"/>
        <a:ext cx="6816133" cy="979308"/>
      </dsp:txXfrm>
    </dsp:sp>
    <dsp:sp modelId="{72B0D8D5-8074-4FC2-9B9B-E8FD6451DC5B}">
      <dsp:nvSpPr>
        <dsp:cNvPr id="0" name=""/>
        <dsp:cNvSpPr/>
      </dsp:nvSpPr>
      <dsp:spPr>
        <a:xfrm>
          <a:off x="67572" y="3305167"/>
          <a:ext cx="1224136" cy="1224136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45000" r="-45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42ACFB-0E00-483C-83B3-A1DFADD644A6}">
      <dsp:nvSpPr>
        <dsp:cNvPr id="0" name=""/>
        <dsp:cNvSpPr/>
      </dsp:nvSpPr>
      <dsp:spPr>
        <a:xfrm>
          <a:off x="-3988358" y="-612283"/>
          <a:ext cx="4752958" cy="4752958"/>
        </a:xfrm>
        <a:prstGeom prst="blockArc">
          <a:avLst>
            <a:gd name="adj1" fmla="val 18900000"/>
            <a:gd name="adj2" fmla="val 2700000"/>
            <a:gd name="adj3" fmla="val 454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EE65F6-4B2D-424B-8438-3B6B608B64D3}">
      <dsp:nvSpPr>
        <dsp:cNvPr id="0" name=""/>
        <dsp:cNvSpPr/>
      </dsp:nvSpPr>
      <dsp:spPr>
        <a:xfrm>
          <a:off x="286000" y="185805"/>
          <a:ext cx="4566321" cy="3714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Incremento delle citochine proinfiammatorie</a:t>
          </a:r>
        </a:p>
      </dsp:txBody>
      <dsp:txXfrm>
        <a:off x="286000" y="185805"/>
        <a:ext cx="4566321" cy="371469"/>
      </dsp:txXfrm>
    </dsp:sp>
    <dsp:sp modelId="{29504A58-73A4-4E99-824D-AF2C87D71200}">
      <dsp:nvSpPr>
        <dsp:cNvPr id="0" name=""/>
        <dsp:cNvSpPr/>
      </dsp:nvSpPr>
      <dsp:spPr>
        <a:xfrm>
          <a:off x="74912" y="171013"/>
          <a:ext cx="422174" cy="40105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BF7416-A095-43E2-9650-1B0817D7514F}">
      <dsp:nvSpPr>
        <dsp:cNvPr id="0" name=""/>
        <dsp:cNvSpPr/>
      </dsp:nvSpPr>
      <dsp:spPr>
        <a:xfrm>
          <a:off x="591558" y="742938"/>
          <a:ext cx="4260762" cy="3714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Stress ossidativo</a:t>
          </a:r>
        </a:p>
      </dsp:txBody>
      <dsp:txXfrm>
        <a:off x="591558" y="742938"/>
        <a:ext cx="4260762" cy="371469"/>
      </dsp:txXfrm>
    </dsp:sp>
    <dsp:sp modelId="{665DF098-84AB-4C64-A690-B907F6E6017F}">
      <dsp:nvSpPr>
        <dsp:cNvPr id="0" name=""/>
        <dsp:cNvSpPr/>
      </dsp:nvSpPr>
      <dsp:spPr>
        <a:xfrm>
          <a:off x="359390" y="696504"/>
          <a:ext cx="464336" cy="46433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DB543D-4DA3-4E6F-90FA-1E7B08DB82B9}">
      <dsp:nvSpPr>
        <dsp:cNvPr id="0" name=""/>
        <dsp:cNvSpPr/>
      </dsp:nvSpPr>
      <dsp:spPr>
        <a:xfrm>
          <a:off x="731283" y="1300071"/>
          <a:ext cx="4121038" cy="3714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Incremento dell’</a:t>
          </a:r>
          <a:r>
            <a:rPr lang="it-IT" sz="1400" kern="1200" dirty="0" err="1"/>
            <a:t>insulino</a:t>
          </a:r>
          <a:r>
            <a:rPr lang="it-IT" sz="1400" kern="1200" dirty="0"/>
            <a:t>-resistenza</a:t>
          </a:r>
        </a:p>
      </dsp:txBody>
      <dsp:txXfrm>
        <a:off x="731283" y="1300071"/>
        <a:ext cx="4121038" cy="371469"/>
      </dsp:txXfrm>
    </dsp:sp>
    <dsp:sp modelId="{72B0D8D5-8074-4FC2-9B9B-E8FD6451DC5B}">
      <dsp:nvSpPr>
        <dsp:cNvPr id="0" name=""/>
        <dsp:cNvSpPr/>
      </dsp:nvSpPr>
      <dsp:spPr>
        <a:xfrm>
          <a:off x="499115" y="1253637"/>
          <a:ext cx="464336" cy="46433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6E5382-3436-40E9-83E0-FF8B4F8963DB}">
      <dsp:nvSpPr>
        <dsp:cNvPr id="0" name=""/>
        <dsp:cNvSpPr/>
      </dsp:nvSpPr>
      <dsp:spPr>
        <a:xfrm>
          <a:off x="731283" y="1856851"/>
          <a:ext cx="4121038" cy="3714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Apoptosi delle cellule della granulosa</a:t>
          </a:r>
        </a:p>
      </dsp:txBody>
      <dsp:txXfrm>
        <a:off x="731283" y="1856851"/>
        <a:ext cx="4121038" cy="371469"/>
      </dsp:txXfrm>
    </dsp:sp>
    <dsp:sp modelId="{7DB03E70-65A5-45A2-959E-6B90F959FF28}">
      <dsp:nvSpPr>
        <dsp:cNvPr id="0" name=""/>
        <dsp:cNvSpPr/>
      </dsp:nvSpPr>
      <dsp:spPr>
        <a:xfrm>
          <a:off x="499115" y="1810417"/>
          <a:ext cx="464336" cy="464336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t="-1000" b="-1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6C686-B109-4DBC-8683-8F4BDF10D2A1}">
      <dsp:nvSpPr>
        <dsp:cNvPr id="0" name=""/>
        <dsp:cNvSpPr/>
      </dsp:nvSpPr>
      <dsp:spPr>
        <a:xfrm>
          <a:off x="591558" y="2413984"/>
          <a:ext cx="4260762" cy="3714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Riduzione della recettività endometriale</a:t>
          </a:r>
        </a:p>
      </dsp:txBody>
      <dsp:txXfrm>
        <a:off x="591558" y="2413984"/>
        <a:ext cx="4260762" cy="371469"/>
      </dsp:txXfrm>
    </dsp:sp>
    <dsp:sp modelId="{61A81BC6-06DC-4092-BF69-2F36D74884B4}">
      <dsp:nvSpPr>
        <dsp:cNvPr id="0" name=""/>
        <dsp:cNvSpPr/>
      </dsp:nvSpPr>
      <dsp:spPr>
        <a:xfrm>
          <a:off x="359390" y="2367551"/>
          <a:ext cx="464336" cy="464336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l="-68000" r="-68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9DB3E-6D21-4BAB-84AD-C331458DE142}">
      <dsp:nvSpPr>
        <dsp:cNvPr id="0" name=""/>
        <dsp:cNvSpPr/>
      </dsp:nvSpPr>
      <dsp:spPr>
        <a:xfrm>
          <a:off x="286000" y="2971117"/>
          <a:ext cx="4566321" cy="3714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4854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/>
            <a:t>Riduzione dell’azione del progesterone</a:t>
          </a:r>
        </a:p>
      </dsp:txBody>
      <dsp:txXfrm>
        <a:off x="286000" y="2971117"/>
        <a:ext cx="4566321" cy="371469"/>
      </dsp:txXfrm>
    </dsp:sp>
    <dsp:sp modelId="{264FE046-39D8-4189-A565-2D1C14C8CCE6}">
      <dsp:nvSpPr>
        <dsp:cNvPr id="0" name=""/>
        <dsp:cNvSpPr/>
      </dsp:nvSpPr>
      <dsp:spPr>
        <a:xfrm>
          <a:off x="53831" y="2924684"/>
          <a:ext cx="464336" cy="464336"/>
        </a:xfrm>
        <a:prstGeom prst="ellipse">
          <a:avLst/>
        </a:prstGeom>
        <a:blipFill rotWithShape="0">
          <a:blip xmlns:r="http://schemas.openxmlformats.org/officeDocument/2006/relationships" r:embed="rId6"/>
          <a:srcRect/>
          <a:stretch>
            <a:fillRect l="-64000" r="-64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622A73-B4D0-4891-9209-17952A29A695}">
      <dsp:nvSpPr>
        <dsp:cNvPr id="0" name=""/>
        <dsp:cNvSpPr/>
      </dsp:nvSpPr>
      <dsp:spPr>
        <a:xfrm>
          <a:off x="3015760" y="1963130"/>
          <a:ext cx="2000270" cy="149240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/>
            <a:t>SEVERE LIMITATIONS</a:t>
          </a:r>
        </a:p>
      </dsp:txBody>
      <dsp:txXfrm>
        <a:off x="3308693" y="2181688"/>
        <a:ext cx="1414404" cy="1055289"/>
      </dsp:txXfrm>
    </dsp:sp>
    <dsp:sp modelId="{24E83E8A-8036-4F14-AEC2-028ECE17A508}">
      <dsp:nvSpPr>
        <dsp:cNvPr id="0" name=""/>
        <dsp:cNvSpPr/>
      </dsp:nvSpPr>
      <dsp:spPr>
        <a:xfrm rot="16200000">
          <a:off x="3790262" y="1720972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00" kern="1200"/>
        </a:p>
      </dsp:txBody>
      <dsp:txXfrm>
        <a:off x="4004614" y="1726216"/>
        <a:ext cx="22563" cy="22563"/>
      </dsp:txXfrm>
    </dsp:sp>
    <dsp:sp modelId="{153E952F-E0B2-44F2-92F7-9824EAFE501A}">
      <dsp:nvSpPr>
        <dsp:cNvPr id="0" name=""/>
        <dsp:cNvSpPr/>
      </dsp:nvSpPr>
      <dsp:spPr>
        <a:xfrm>
          <a:off x="3087202" y="19459"/>
          <a:ext cx="1857387" cy="149240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/>
            <a:t>Mostly</a:t>
          </a:r>
          <a:r>
            <a:rPr lang="it-IT" sz="1400" kern="1200" dirty="0"/>
            <a:t> </a:t>
          </a:r>
          <a:r>
            <a:rPr lang="it-IT" sz="1400" kern="1200" dirty="0" err="1"/>
            <a:t>retrospective</a:t>
          </a:r>
          <a:r>
            <a:rPr lang="it-IT" sz="1400" kern="1200" dirty="0"/>
            <a:t> </a:t>
          </a:r>
          <a:r>
            <a:rPr lang="it-IT" sz="1400" kern="1200" dirty="0" err="1"/>
            <a:t>studies</a:t>
          </a:r>
          <a:endParaRPr lang="it-IT" sz="1400" kern="1200" dirty="0"/>
        </a:p>
      </dsp:txBody>
      <dsp:txXfrm>
        <a:off x="3359210" y="238017"/>
        <a:ext cx="1313371" cy="1055289"/>
      </dsp:txXfrm>
    </dsp:sp>
    <dsp:sp modelId="{0B982623-E857-41C7-B764-E50A402123F3}">
      <dsp:nvSpPr>
        <dsp:cNvPr id="0" name=""/>
        <dsp:cNvSpPr/>
      </dsp:nvSpPr>
      <dsp:spPr>
        <a:xfrm>
          <a:off x="5016031" y="2692808"/>
          <a:ext cx="101125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01125" y="165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00" kern="1200"/>
        </a:p>
      </dsp:txBody>
      <dsp:txXfrm>
        <a:off x="5064066" y="2706805"/>
        <a:ext cx="5056" cy="5056"/>
      </dsp:txXfrm>
    </dsp:sp>
    <dsp:sp modelId="{03947741-1251-4C46-BC94-28694608F85D}">
      <dsp:nvSpPr>
        <dsp:cNvPr id="0" name=""/>
        <dsp:cNvSpPr/>
      </dsp:nvSpPr>
      <dsp:spPr>
        <a:xfrm>
          <a:off x="5117157" y="1963130"/>
          <a:ext cx="1684820" cy="1492405"/>
        </a:xfrm>
        <a:prstGeom prst="ellipse">
          <a:avLst/>
        </a:prstGeom>
        <a:solidFill>
          <a:schemeClr val="accent2">
            <a:hueOff val="-6721062"/>
            <a:satOff val="2923"/>
            <a:lumOff val="8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 err="1"/>
            <a:t>Female</a:t>
          </a:r>
          <a:r>
            <a:rPr lang="it-IT" sz="1400" b="1" kern="1200" dirty="0"/>
            <a:t> </a:t>
          </a:r>
          <a:r>
            <a:rPr lang="it-IT" sz="1400" b="1" kern="1200" dirty="0" err="1"/>
            <a:t>age</a:t>
          </a:r>
          <a:r>
            <a:rPr lang="it-IT" sz="1400" b="1" kern="1200" dirty="0"/>
            <a:t> and </a:t>
          </a:r>
          <a:r>
            <a:rPr lang="it-IT" sz="1400" b="1" kern="1200" dirty="0" err="1"/>
            <a:t>female</a:t>
          </a:r>
          <a:r>
            <a:rPr lang="it-IT" sz="1400" b="1" kern="1200" dirty="0"/>
            <a:t> BMI </a:t>
          </a:r>
          <a:r>
            <a:rPr lang="it-IT" sz="1400" b="1" kern="1200" dirty="0" err="1"/>
            <a:t>not</a:t>
          </a:r>
          <a:r>
            <a:rPr lang="it-IT" sz="1400" b="1" kern="1200" dirty="0"/>
            <a:t> </a:t>
          </a:r>
          <a:r>
            <a:rPr lang="it-IT" sz="1400" b="1" kern="1200" dirty="0" err="1"/>
            <a:t>reported</a:t>
          </a:r>
          <a:r>
            <a:rPr lang="it-IT" sz="1400" b="1" kern="1200" dirty="0"/>
            <a:t> in </a:t>
          </a:r>
          <a:r>
            <a:rPr lang="it-IT" sz="1400" b="1" kern="1200" dirty="0" err="1"/>
            <a:t>many</a:t>
          </a:r>
          <a:r>
            <a:rPr lang="it-IT" sz="1400" b="1" kern="1200" dirty="0"/>
            <a:t> </a:t>
          </a:r>
          <a:r>
            <a:rPr lang="it-IT" sz="1400" b="1" kern="1200" dirty="0" err="1"/>
            <a:t>of</a:t>
          </a:r>
          <a:r>
            <a:rPr lang="it-IT" sz="1400" b="1" kern="1200" dirty="0"/>
            <a:t> the </a:t>
          </a:r>
          <a:r>
            <a:rPr lang="it-IT" sz="1400" b="1" kern="1200" dirty="0" err="1"/>
            <a:t>studies</a:t>
          </a:r>
          <a:endParaRPr lang="it-IT" sz="1400" b="1" kern="1200" dirty="0"/>
        </a:p>
      </dsp:txBody>
      <dsp:txXfrm>
        <a:off x="5363893" y="2181688"/>
        <a:ext cx="1191348" cy="1055289"/>
      </dsp:txXfrm>
    </dsp:sp>
    <dsp:sp modelId="{2AE9FD61-95C5-4E32-9E0D-1ED06D9D0310}">
      <dsp:nvSpPr>
        <dsp:cNvPr id="0" name=""/>
        <dsp:cNvSpPr/>
      </dsp:nvSpPr>
      <dsp:spPr>
        <a:xfrm rot="5400000">
          <a:off x="3790262" y="3664644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00" kern="1200"/>
        </a:p>
      </dsp:txBody>
      <dsp:txXfrm>
        <a:off x="4004614" y="3669887"/>
        <a:ext cx="22563" cy="22563"/>
      </dsp:txXfrm>
    </dsp:sp>
    <dsp:sp modelId="{40C48D7B-6873-4828-AFB3-EA98B5142909}">
      <dsp:nvSpPr>
        <dsp:cNvPr id="0" name=""/>
        <dsp:cNvSpPr/>
      </dsp:nvSpPr>
      <dsp:spPr>
        <a:xfrm>
          <a:off x="3269693" y="3906802"/>
          <a:ext cx="1492405" cy="1492405"/>
        </a:xfrm>
        <a:prstGeom prst="ellipse">
          <a:avLst/>
        </a:prstGeom>
        <a:solidFill>
          <a:schemeClr val="accent2">
            <a:hueOff val="-13442124"/>
            <a:satOff val="5846"/>
            <a:lumOff val="17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>
              <a:solidFill>
                <a:schemeClr val="tx1"/>
              </a:solidFill>
            </a:rPr>
            <a:t>Day</a:t>
          </a:r>
          <a:r>
            <a:rPr lang="it-IT" sz="1400" kern="1200" dirty="0">
              <a:solidFill>
                <a:schemeClr val="tx1"/>
              </a:solidFill>
            </a:rPr>
            <a:t> </a:t>
          </a:r>
          <a:r>
            <a:rPr lang="it-IT" sz="1400" kern="1200" dirty="0" err="1">
              <a:solidFill>
                <a:schemeClr val="tx1"/>
              </a:solidFill>
            </a:rPr>
            <a:t>of</a:t>
          </a:r>
          <a:r>
            <a:rPr lang="it-IT" sz="1400" kern="1200" dirty="0">
              <a:solidFill>
                <a:schemeClr val="tx1"/>
              </a:solidFill>
            </a:rPr>
            <a:t> ET </a:t>
          </a:r>
          <a:r>
            <a:rPr lang="it-IT" sz="1400" kern="1200" dirty="0" err="1">
              <a:solidFill>
                <a:schemeClr val="tx1"/>
              </a:solidFill>
            </a:rPr>
            <a:t>not</a:t>
          </a:r>
          <a:r>
            <a:rPr lang="it-IT" sz="1400" kern="1200" dirty="0">
              <a:solidFill>
                <a:schemeClr val="tx1"/>
              </a:solidFill>
            </a:rPr>
            <a:t> </a:t>
          </a:r>
          <a:r>
            <a:rPr lang="it-IT" sz="1400" kern="1200" dirty="0" err="1">
              <a:solidFill>
                <a:schemeClr val="tx1"/>
              </a:solidFill>
            </a:rPr>
            <a:t>reported</a:t>
          </a:r>
          <a:endParaRPr lang="it-IT" sz="1400" kern="1200" dirty="0">
            <a:solidFill>
              <a:schemeClr val="tx1"/>
            </a:solidFill>
          </a:endParaRPr>
        </a:p>
      </dsp:txBody>
      <dsp:txXfrm>
        <a:off x="3488251" y="4125360"/>
        <a:ext cx="1055289" cy="1055289"/>
      </dsp:txXfrm>
    </dsp:sp>
    <dsp:sp modelId="{B5BCF51C-10F0-4F2A-8AE2-5C0C47953835}">
      <dsp:nvSpPr>
        <dsp:cNvPr id="0" name=""/>
        <dsp:cNvSpPr/>
      </dsp:nvSpPr>
      <dsp:spPr>
        <a:xfrm rot="10800000">
          <a:off x="2818426" y="2692808"/>
          <a:ext cx="197333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197333" y="1652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00" kern="1200"/>
        </a:p>
      </dsp:txBody>
      <dsp:txXfrm rot="10800000">
        <a:off x="2912160" y="2704400"/>
        <a:ext cx="9866" cy="9866"/>
      </dsp:txXfrm>
    </dsp:sp>
    <dsp:sp modelId="{43059E5B-2F5A-4561-92F3-327CF31AC543}">
      <dsp:nvSpPr>
        <dsp:cNvPr id="0" name=""/>
        <dsp:cNvSpPr/>
      </dsp:nvSpPr>
      <dsp:spPr>
        <a:xfrm>
          <a:off x="1326021" y="1963130"/>
          <a:ext cx="1492405" cy="1492405"/>
        </a:xfrm>
        <a:prstGeom prst="ellipse">
          <a:avLst/>
        </a:prstGeom>
        <a:solidFill>
          <a:schemeClr val="accent2">
            <a:hueOff val="-20163186"/>
            <a:satOff val="8769"/>
            <a:lumOff val="25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 err="1"/>
            <a:t>Number</a:t>
          </a:r>
          <a:r>
            <a:rPr lang="it-IT" sz="1400" kern="1200" dirty="0"/>
            <a:t> and </a:t>
          </a:r>
          <a:r>
            <a:rPr lang="it-IT" sz="1400" kern="1200" dirty="0" err="1"/>
            <a:t>quality</a:t>
          </a:r>
          <a:r>
            <a:rPr lang="it-IT" sz="1400" kern="1200" dirty="0"/>
            <a:t> </a:t>
          </a:r>
          <a:r>
            <a:rPr lang="it-IT" sz="1400" kern="1200" dirty="0" err="1"/>
            <a:t>of</a:t>
          </a:r>
          <a:r>
            <a:rPr lang="it-IT" sz="1400" kern="1200" dirty="0"/>
            <a:t> </a:t>
          </a:r>
          <a:r>
            <a:rPr lang="it-IT" sz="1400" kern="1200" dirty="0" err="1"/>
            <a:t>embryo</a:t>
          </a:r>
          <a:r>
            <a:rPr lang="it-IT" sz="1400" kern="1200" dirty="0"/>
            <a:t> </a:t>
          </a:r>
          <a:r>
            <a:rPr lang="it-IT" sz="1400" kern="1200" dirty="0" err="1"/>
            <a:t>transferred</a:t>
          </a:r>
          <a:r>
            <a:rPr lang="it-IT" sz="1400" kern="1200" dirty="0"/>
            <a:t> </a:t>
          </a:r>
          <a:r>
            <a:rPr lang="it-IT" sz="1400" kern="1200" dirty="0" err="1"/>
            <a:t>not</a:t>
          </a:r>
          <a:r>
            <a:rPr lang="it-IT" sz="1400" kern="1200" dirty="0"/>
            <a:t> </a:t>
          </a:r>
          <a:r>
            <a:rPr lang="it-IT" sz="1400" kern="1200" dirty="0" err="1"/>
            <a:t>analysed</a:t>
          </a:r>
          <a:endParaRPr lang="it-IT" sz="1400" kern="1200" dirty="0"/>
        </a:p>
      </dsp:txBody>
      <dsp:txXfrm>
        <a:off x="1544579" y="2181688"/>
        <a:ext cx="1055289" cy="10552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83022" y="357188"/>
            <a:ext cx="5900316" cy="496888"/>
          </a:xfrm>
          <a:prstGeom prst="rect">
            <a:avLst/>
          </a:prstGeom>
        </p:spPr>
        <p:txBody>
          <a:bodyPr vert="horz" lIns="0" tIns="0" rIns="0" bIns="0" rtlCol="0" anchor="t" anchorCtr="0"/>
          <a:lstStyle/>
          <a:p>
            <a:pPr defTabSz="914377"/>
            <a:endParaRPr lang="en-US" sz="1200" b="1" dirty="0">
              <a:solidFill>
                <a:schemeClr val="accent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87785" y="8820474"/>
            <a:ext cx="648072" cy="207855"/>
          </a:xfrm>
          <a:prstGeom prst="rect">
            <a:avLst/>
          </a:prstGeom>
        </p:spPr>
        <p:txBody>
          <a:bodyPr vert="horz" lIns="0" tIns="0" rIns="0" bIns="0" rtlCol="0" anchor="b" anchorCtr="0"/>
          <a:lstStyle/>
          <a:p>
            <a:pPr defTabSz="914377"/>
            <a:fld id="{B5DEFBAB-FB4D-49BD-8AD6-E81783D0CA4E}" type="slidenum">
              <a:rPr lang="en-US" sz="1000" smtClean="0">
                <a:solidFill>
                  <a:schemeClr val="accent1"/>
                </a:solidFill>
              </a:rPr>
              <a:pPr defTabSz="914377"/>
              <a:t>‹N›</a:t>
            </a:fld>
            <a:endParaRPr lang="en-US" sz="1000" dirty="0">
              <a:solidFill>
                <a:schemeClr val="accent1"/>
              </a:solidFill>
            </a:endParaRPr>
          </a:p>
        </p:txBody>
      </p:sp>
      <p:pic>
        <p:nvPicPr>
          <p:cNvPr id="6" name="Grafik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1169" y="8316418"/>
            <a:ext cx="1486196" cy="71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363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487785" y="3165500"/>
            <a:ext cx="5925457" cy="21602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de-DE" sz="1200" b="1">
                <a:solidFill>
                  <a:schemeClr val="accent1"/>
                </a:solidFill>
              </a:defRPr>
            </a:lvl1pPr>
          </a:lstStyle>
          <a:p>
            <a:pPr defTabSz="914377"/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87785" y="8820474"/>
            <a:ext cx="648072" cy="20785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>
              <a:defRPr lang="de-DE" sz="1000" smtClean="0">
                <a:solidFill>
                  <a:schemeClr val="accent1"/>
                </a:solidFill>
              </a:defRPr>
            </a:lvl1pPr>
          </a:lstStyle>
          <a:p>
            <a:pPr defTabSz="914377"/>
            <a:fld id="{28182E2C-AC48-45A1-A539-1D63FC6BDE45}" type="slidenum">
              <a:rPr lang="de-DE" smtClean="0"/>
              <a:pPr defTabSz="914377"/>
              <a:t>‹N›</a:t>
            </a:fld>
            <a:endParaRPr lang="de-DE" dirty="0"/>
          </a:p>
        </p:txBody>
      </p:sp>
      <p:sp>
        <p:nvSpPr>
          <p:cNvPr id="9" name="Notes Placeholder 8"/>
          <p:cNvSpPr>
            <a:spLocks noGrp="1"/>
          </p:cNvSpPr>
          <p:nvPr>
            <p:ph type="body" sz="quarter" idx="3"/>
          </p:nvPr>
        </p:nvSpPr>
        <p:spPr>
          <a:xfrm>
            <a:off x="487785" y="3525540"/>
            <a:ext cx="5925457" cy="5159673"/>
          </a:xfrm>
          <a:prstGeom prst="rect">
            <a:avLst/>
          </a:prstGeom>
        </p:spPr>
        <p:txBody>
          <a:bodyPr vert="horz" lIns="0" tIns="3600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Click to edit Master text styles</a:t>
            </a:r>
          </a:p>
          <a:p>
            <a:pPr marL="180000" marR="0" lvl="1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Second level</a:t>
            </a:r>
          </a:p>
          <a:p>
            <a:pPr marL="360000" marR="0" lvl="2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52328F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Third level</a:t>
            </a:r>
          </a:p>
          <a:p>
            <a:pPr marL="538163" marR="0" lvl="3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28BECD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Fourth level</a:t>
            </a:r>
          </a:p>
          <a:p>
            <a:pPr marL="720725" marR="0" lvl="4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28BECD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Fifth level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Slide Image Placeholder 9"/>
          <p:cNvSpPr>
            <a:spLocks noGrp="1" noRot="1" noChangeAspect="1"/>
          </p:cNvSpPr>
          <p:nvPr>
            <p:ph type="sldImg" idx="2"/>
          </p:nvPr>
        </p:nvSpPr>
        <p:spPr>
          <a:xfrm>
            <a:off x="487363" y="357188"/>
            <a:ext cx="4512734" cy="25384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8844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defTabSz="914400" rtl="0" eaLnBrk="1" fontAlgn="auto" latinLnBrk="0" hangingPunct="1">
      <a:lnSpc>
        <a:spcPct val="100000"/>
      </a:lnSpc>
      <a:spcBef>
        <a:spcPts val="600"/>
      </a:spcBef>
      <a:spcAft>
        <a:spcPts val="300"/>
      </a:spcAft>
      <a:buClrTx/>
      <a:buSzTx/>
      <a:buFont typeface="Arial" panose="020B0604020202020204" pitchFamily="34" charset="0"/>
      <a:buNone/>
      <a:tabLst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marR="0" indent="-180000" algn="l" defTabSz="914400" rtl="0" eaLnBrk="1" fontAlgn="auto" latinLnBrk="0" hangingPunct="1">
      <a:lnSpc>
        <a:spcPct val="100000"/>
      </a:lnSpc>
      <a:spcBef>
        <a:spcPts val="300"/>
      </a:spcBef>
      <a:spcAft>
        <a:spcPts val="300"/>
      </a:spcAft>
      <a:buClr>
        <a:srgbClr val="52328F"/>
      </a:buClr>
      <a:buSzTx/>
      <a:buFont typeface="Wingdings" panose="05000000000000000000" pitchFamily="2" charset="2"/>
      <a:buChar char=""/>
      <a:tabLst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marR="0" indent="-180000" algn="l" defTabSz="914400" rtl="0" eaLnBrk="1" fontAlgn="auto" latinLnBrk="0" hangingPunct="1">
      <a:lnSpc>
        <a:spcPct val="100000"/>
      </a:lnSpc>
      <a:spcBef>
        <a:spcPts val="300"/>
      </a:spcBef>
      <a:spcAft>
        <a:spcPts val="300"/>
      </a:spcAft>
      <a:buClr>
        <a:srgbClr val="52328F"/>
      </a:buClr>
      <a:buSzTx/>
      <a:buFont typeface="Symbol" panose="05050102010706020507" pitchFamily="18" charset="2"/>
      <a:buChar char="-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38163" marR="0" indent="-180000" algn="l" defTabSz="914400" rtl="0" eaLnBrk="1" fontAlgn="auto" latinLnBrk="0" hangingPunct="1">
      <a:lnSpc>
        <a:spcPct val="100000"/>
      </a:lnSpc>
      <a:spcBef>
        <a:spcPts val="300"/>
      </a:spcBef>
      <a:spcAft>
        <a:spcPts val="300"/>
      </a:spcAft>
      <a:buClr>
        <a:srgbClr val="28BECD"/>
      </a:buClr>
      <a:buSzTx/>
      <a:buFont typeface="Symbol" panose="05050102010706020507" pitchFamily="18" charset="2"/>
      <a:buChar char="-"/>
      <a:tabLst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725" marR="0" indent="-180000" algn="l" defTabSz="914400" rtl="0" eaLnBrk="1" fontAlgn="auto" latinLnBrk="0" hangingPunct="1">
      <a:lnSpc>
        <a:spcPct val="100000"/>
      </a:lnSpc>
      <a:spcBef>
        <a:spcPts val="300"/>
      </a:spcBef>
      <a:spcAft>
        <a:spcPts val="300"/>
      </a:spcAft>
      <a:buClr>
        <a:srgbClr val="28BECD"/>
      </a:buClr>
      <a:buSzTx/>
      <a:buFont typeface="Symbol" panose="05050102010706020507" pitchFamily="18" charset="2"/>
      <a:buChar char="-"/>
      <a:tabLst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87363" y="357188"/>
            <a:ext cx="4513262" cy="2538412"/>
          </a:xfrm>
        </p:spPr>
      </p:sp>
      <p:sp>
        <p:nvSpPr>
          <p:cNvPr id="31746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None/>
              <a:tabLst/>
              <a:defRPr/>
            </a:pPr>
            <a:endParaRPr lang="it-IT" altLang="it-IT" dirty="0">
              <a:solidFill>
                <a:schemeClr val="tx1"/>
              </a:solidFill>
              <a:latin typeface="Times New Roman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4076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87363" y="357188"/>
            <a:ext cx="4513262" cy="2538412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7D6CD7-23E9-428C-A03B-0AB748A510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72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7C791-22CE-38C4-7E85-B6B212EF1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8473048-262D-3859-8135-7B8544E817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87363" y="357188"/>
            <a:ext cx="4513262" cy="2538412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2593DBD1-7121-7798-E350-58B9E68B5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13B6BC9-63EA-257C-4722-0857754DCB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182E2C-AC48-45A1-A539-1D63FC6BDE45}" type="slidenum">
              <a:rPr kumimoji="0" lang="de-DE" sz="1000" b="0" i="0" u="none" strike="noStrike" kern="1200" cap="none" spc="0" normalizeH="0" baseline="0" noProof="0" smtClean="0">
                <a:ln>
                  <a:noFill/>
                </a:ln>
                <a:solidFill>
                  <a:srgbClr val="52328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52328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4281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85750" y="392113"/>
            <a:ext cx="4940300" cy="2779712"/>
          </a:xfrm>
          <a:prstGeom prst="rect">
            <a:avLst/>
          </a:prstGeo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>
          <a:xfrm>
            <a:off x="685958" y="4343798"/>
            <a:ext cx="5486084" cy="4114872"/>
          </a:xfrm>
          <a:prstGeom prst="rect">
            <a:avLst/>
          </a:prstGeom>
        </p:spPr>
        <p:txBody>
          <a:bodyPr lIns="86539" tIns="43269" rIns="86539" bIns="43269"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>
          <a:xfrm>
            <a:off x="3884988" y="8684699"/>
            <a:ext cx="2971431" cy="457852"/>
          </a:xfrm>
          <a:prstGeom prst="rect">
            <a:avLst/>
          </a:prstGeom>
        </p:spPr>
        <p:txBody>
          <a:bodyPr lIns="86539" tIns="43269" rIns="86539" bIns="43269"/>
          <a:lstStyle/>
          <a:p>
            <a:pPr marL="0" marR="0" lvl="0" indent="0" algn="l" defTabSz="9659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BD25D4-02EF-504D-BCE0-1B9078B04631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659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00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2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6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oleObject" Target="../embeddings/oleObject4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63968" y="285728"/>
            <a:ext cx="7536688" cy="6165601"/>
          </a:xfrm>
          <a:prstGeom prst="rect">
            <a:avLst/>
          </a:prstGeom>
          <a:solidFill>
            <a:srgbClr val="FF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5" name="Object 1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6689033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159375" y="3644826"/>
            <a:ext cx="6408738" cy="5762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160000" y="2924818"/>
            <a:ext cx="6408113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600" b="1" i="0" baseline="0">
                <a:solidFill>
                  <a:schemeClr val="bg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  <a:endParaRPr lang="en-US" dirty="0"/>
          </a:p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160000" y="1532405"/>
            <a:ext cx="6408113" cy="633729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  <a:latin typeface="Calibri" pitchFamily="34" charset="0"/>
                <a:ea typeface="Verdana" panose="020B0604030504040204" pitchFamily="34" charset="0"/>
                <a:cs typeface="Calibri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437112"/>
            <a:ext cx="2952328" cy="29523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>
              <a:solidFill>
                <a:srgbClr val="2DA2BF"/>
              </a:solidFill>
            </a:endParaRP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332656"/>
            <a:ext cx="10944225" cy="398144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 baseline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>
          <a:xfrm>
            <a:off x="623888" y="730800"/>
            <a:ext cx="10944225" cy="3259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18272240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2DA2B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D4E2B-5448-45C1-A085-F293DF91C4DB}" type="slidenum">
              <a:rPr lang="it-IT">
                <a:solidFill>
                  <a:srgbClr val="2DA2B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2DA2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155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C5D05-0FE9-4624-BC60-5432B60F8A6C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26/09/2025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D8FE8-066F-4C16-9BA3-9B7540A182D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204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92" y="700022"/>
            <a:ext cx="10944225" cy="32595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GB" noProof="0" dirty="0"/>
              <a:t>Fare </a:t>
            </a:r>
            <a:r>
              <a:rPr lang="en-GB" noProof="0" dirty="0" err="1"/>
              <a:t>clic</a:t>
            </a:r>
            <a:r>
              <a:rPr lang="en-GB" noProof="0" dirty="0"/>
              <a:t> per </a:t>
            </a:r>
            <a:r>
              <a:rPr lang="en-GB" noProof="0" dirty="0" err="1"/>
              <a:t>modificare</a:t>
            </a:r>
            <a:r>
              <a:rPr lang="en-GB" noProof="0" dirty="0"/>
              <a:t> </a:t>
            </a:r>
            <a:r>
              <a:rPr lang="en-GB" noProof="0" dirty="0" err="1"/>
              <a:t>stili</a:t>
            </a:r>
            <a:r>
              <a:rPr lang="en-GB" noProof="0" dirty="0"/>
              <a:t> del </a:t>
            </a:r>
            <a:r>
              <a:rPr lang="en-GB" noProof="0" dirty="0" err="1"/>
              <a:t>testo</a:t>
            </a:r>
            <a:r>
              <a:rPr lang="en-GB" noProof="0" dirty="0"/>
              <a:t> </a:t>
            </a:r>
            <a:r>
              <a:rPr lang="en-GB" noProof="0" dirty="0" err="1"/>
              <a:t>dello</a:t>
            </a:r>
            <a:r>
              <a:rPr lang="en-GB" noProof="0" dirty="0"/>
              <a:t> schema</a:t>
            </a:r>
          </a:p>
          <a:p>
            <a:pPr lvl="1"/>
            <a:r>
              <a:rPr lang="en-GB" noProof="0" dirty="0"/>
              <a:t>Secondo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2"/>
            <a:r>
              <a:rPr lang="en-GB" noProof="0" dirty="0" err="1"/>
              <a:t>Terzo</a:t>
            </a:r>
            <a:r>
              <a:rPr lang="en-GB" noProof="0" dirty="0"/>
              <a:t> </a:t>
            </a:r>
            <a:r>
              <a:rPr lang="en-GB" noProof="0" dirty="0" err="1"/>
              <a:t>livello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477000"/>
            <a:ext cx="11023600" cy="3175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476843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4599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7882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sz="quarter" idx="10" hasCustomPrompt="1"/>
          </p:nvPr>
        </p:nvSpPr>
        <p:spPr>
          <a:xfrm>
            <a:off x="67517" y="74142"/>
            <a:ext cx="5863726" cy="5000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 baseline="0">
                <a:solidFill>
                  <a:srgbClr val="0070C0"/>
                </a:solidFill>
                <a:latin typeface="Roboto" charset="0"/>
                <a:ea typeface="Roboto" charset="0"/>
                <a:cs typeface="Roboto" charset="0"/>
              </a:defRPr>
            </a:lvl1pPr>
          </a:lstStyle>
          <a:p>
            <a:pPr lvl="0"/>
            <a:r>
              <a:rPr lang="it-IT" dirty="0"/>
              <a:t>TITOLO PARAGRAFO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idx="1"/>
          </p:nvPr>
        </p:nvSpPr>
        <p:spPr>
          <a:xfrm>
            <a:off x="245098" y="772998"/>
            <a:ext cx="5686146" cy="4805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2pPr>
            <a:lvl3pPr>
              <a:defRPr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3pPr>
            <a:lvl4pPr>
              <a:defRPr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contenuto 2"/>
          <p:cNvSpPr>
            <a:spLocks noGrp="1"/>
          </p:cNvSpPr>
          <p:nvPr>
            <p:ph idx="11"/>
          </p:nvPr>
        </p:nvSpPr>
        <p:spPr>
          <a:xfrm>
            <a:off x="6223263" y="772997"/>
            <a:ext cx="5686146" cy="480599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defRPr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2pPr>
            <a:lvl3pPr>
              <a:defRPr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3pPr>
            <a:lvl4pPr>
              <a:defRPr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defRPr>
                <a:solidFill>
                  <a:schemeClr val="bg1"/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282" y="5923721"/>
            <a:ext cx="815009" cy="81500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228" y="5923721"/>
            <a:ext cx="815009" cy="815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89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82987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3274502"/>
            <a:ext cx="10363200" cy="325952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Calibri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74BDC545-9F81-43D7-9926-73DEE5B2B8D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76731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CBEE3D-F665-CA3A-EE92-1FCFC449B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1151319-9B58-62EC-AD30-5A05F9C35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99607F-70BC-1BAD-D094-850F9A1DB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9C5D05-0FE9-4624-BC60-5432B60F8A6C}" type="datetimeFigureOut">
              <a:rPr lang="it-IT" smtClean="0">
                <a:solidFill>
                  <a:prstClr val="black"/>
                </a:solidFill>
              </a:rPr>
              <a:pPr/>
              <a:t>26/09/2025</a:t>
            </a:fld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F0C9E7-5E63-3661-52E3-D5CD7443B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145272C-46E7-3008-4BF0-EA8467B8A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BD8FE8-066F-4C16-9BA3-9B7540A182DE}" type="slidenum">
              <a:rPr lang="it-IT" smtClean="0">
                <a:solidFill>
                  <a:prstClr val="black"/>
                </a:solidFill>
              </a:rPr>
              <a:pPr/>
              <a:t>‹N›</a:t>
            </a:fld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520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noProof="0" dirty="0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332656"/>
            <a:ext cx="10944225" cy="398144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 baseline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>
          <a:xfrm>
            <a:off x="623888" y="730800"/>
            <a:ext cx="10944225" cy="3259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slide title here (max. 2 lines | max. 1 line with Action Title)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C9BC96-AB6B-C644-BC92-B53D85FC65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259" y="471704"/>
            <a:ext cx="10305051" cy="8779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974" b="1" i="0">
                <a:solidFill>
                  <a:srgbClr val="0F2C7A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s-ES" dirty="0"/>
              <a:t>Presentation </a:t>
            </a:r>
            <a:r>
              <a:rPr lang="es-ES" dirty="0" err="1"/>
              <a:t>Title</a:t>
            </a:r>
            <a:endParaRPr lang="es-ES" dirty="0"/>
          </a:p>
        </p:txBody>
      </p:sp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42692CD7-AD55-364F-A62E-03DBD0BC73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259" y="1673106"/>
            <a:ext cx="10305051" cy="3509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83" b="0" i="0">
                <a:solidFill>
                  <a:srgbClr val="0F2C7A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pPr lvl="0"/>
            <a:r>
              <a:rPr lang="es-ES" dirty="0"/>
              <a:t>Speaker </a:t>
            </a:r>
            <a:r>
              <a:rPr lang="es-ES" dirty="0" err="1"/>
              <a:t>Name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45057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63968" y="285728"/>
            <a:ext cx="7536688" cy="6165601"/>
          </a:xfrm>
          <a:prstGeom prst="rect">
            <a:avLst/>
          </a:prstGeom>
          <a:solidFill>
            <a:srgbClr val="FF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5" name="Object 1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814244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159375" y="3644826"/>
            <a:ext cx="6408738" cy="5762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160000" y="2924818"/>
            <a:ext cx="6408113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6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  <a:endParaRPr lang="en-US" dirty="0"/>
          </a:p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160000" y="1532405"/>
            <a:ext cx="6408113" cy="633729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  <a:latin typeface="Calibri" pitchFamily="34" charset="0"/>
                <a:ea typeface="Verdana" panose="020B0604030504040204" pitchFamily="34" charset="0"/>
                <a:cs typeface="Calibri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437112"/>
            <a:ext cx="295232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80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2DA2BF"/>
              </a:solidFill>
            </a:endParaRP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332656"/>
            <a:ext cx="10944225" cy="398144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 baseline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>
          <a:xfrm>
            <a:off x="623888" y="730800"/>
            <a:ext cx="10944225" cy="3259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5720153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>
              <a:solidFill>
                <a:srgbClr val="2DA2B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D4E2B-5448-45C1-A085-F293DF91C4DB}" type="slidenum">
              <a:rPr lang="it-IT" smtClean="0">
                <a:solidFill>
                  <a:srgbClr val="2DA2BF"/>
                </a:solidFill>
              </a:rPr>
              <a:pPr>
                <a:defRPr/>
              </a:pPr>
              <a:t>‹N›</a:t>
            </a:fld>
            <a:endParaRPr lang="it-IT" dirty="0">
              <a:solidFill>
                <a:srgbClr val="2DA2BF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785" y="5686886"/>
            <a:ext cx="1288680" cy="128868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871" y="6105620"/>
            <a:ext cx="607550" cy="57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925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>
              <a:solidFill>
                <a:srgbClr val="2DA2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4156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C79C5D05-0FE9-4624-BC60-5432B60F8A6C}" type="datetimeFigureOut">
              <a:rPr lang="it-IT" smtClean="0">
                <a:solidFill>
                  <a:prstClr val="black"/>
                </a:solidFill>
              </a:rPr>
              <a:pPr/>
              <a:t>26/09/2025</a:t>
            </a:fld>
            <a:endParaRPr lang="it-IT">
              <a:solidFill>
                <a:prstClr val="black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dirty="0">
              <a:solidFill>
                <a:srgbClr val="2DA2B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BD8FE8-066F-4C16-9BA3-9B7540A182DE}" type="slidenum">
              <a:rPr lang="it-IT" smtClean="0">
                <a:solidFill>
                  <a:srgbClr val="2DA2BF"/>
                </a:solidFill>
              </a:rPr>
              <a:pPr/>
              <a:t>‹N›</a:t>
            </a:fld>
            <a:endParaRPr lang="it-IT" dirty="0">
              <a:solidFill>
                <a:srgbClr val="2DA2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836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488000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8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andros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900" y="5732463"/>
            <a:ext cx="1443038" cy="7096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11"/>
          <p:cNvSpPr txBox="1">
            <a:spLocks noChangeArrowheads="1"/>
          </p:cNvSpPr>
          <p:nvPr userDrawn="1"/>
        </p:nvSpPr>
        <p:spPr bwMode="auto">
          <a:xfrm>
            <a:off x="9380538" y="6521450"/>
            <a:ext cx="2786062" cy="33337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it-IT" sz="1000">
                <a:solidFill>
                  <a:prstClr val="black"/>
                </a:solidFill>
              </a:rPr>
              <a:t>Sistema Qualità Certificato</a:t>
            </a:r>
          </a:p>
          <a:p>
            <a:pPr algn="ctr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it-IT" sz="1000">
                <a:solidFill>
                  <a:prstClr val="black"/>
                </a:solidFill>
              </a:rPr>
              <a:t>UNI EN ISO 9001:2008</a:t>
            </a:r>
          </a:p>
        </p:txBody>
      </p:sp>
      <p:sp>
        <p:nvSpPr>
          <p:cNvPr id="5" name="Rettangolo 4"/>
          <p:cNvSpPr/>
          <p:nvPr userDrawn="1"/>
        </p:nvSpPr>
        <p:spPr>
          <a:xfrm>
            <a:off x="8953500" y="5143500"/>
            <a:ext cx="3048000" cy="1714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" name="Immagine 6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738" y="5568950"/>
            <a:ext cx="17192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 bwMode="auto">
          <a:xfrm>
            <a:off x="1524000" y="3028250"/>
            <a:ext cx="10363200" cy="4007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7" rIns="92075" bIns="46037"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535300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6" y="6331924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9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2DA2BF"/>
              </a:solidFill>
            </a:endParaRP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93" y="332656"/>
            <a:ext cx="10944225" cy="398144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 baseline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>
          <a:xfrm>
            <a:off x="623893" y="730804"/>
            <a:ext cx="10944225" cy="3259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slide title here (max. 2 lines | max. 1 line with Action Title)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892BDA8-8ED2-0C6D-F4EB-1478D48D9981}"/>
              </a:ext>
            </a:extLst>
          </p:cNvPr>
          <p:cNvSpPr/>
          <p:nvPr userDrawn="1"/>
        </p:nvSpPr>
        <p:spPr bwMode="gray">
          <a:xfrm rot="5400000">
            <a:off x="-358946" y="361222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0515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32595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78A8956A-99E9-D2A7-1765-2E38685D930C}"/>
              </a:ext>
            </a:extLst>
          </p:cNvPr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BBF046FF-145D-9EB3-75C1-6BC7ADFCD054}"/>
              </a:ext>
            </a:extLst>
          </p:cNvPr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26E13855-1978-95E1-D124-09B7CF8EB0CC}"/>
              </a:ext>
            </a:extLst>
          </p:cNvPr>
          <p:cNvSpPr/>
          <p:nvPr userDrawn="1"/>
        </p:nvSpPr>
        <p:spPr bwMode="gray">
          <a:xfrm rot="5400000">
            <a:off x="-358946" y="361222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18936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D4E2B-5448-45C1-A085-F293DF91C4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72645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93" y="730800"/>
            <a:ext cx="10944225" cy="325952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477000"/>
            <a:ext cx="11023600" cy="3175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References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4001D8E9-B810-BBFA-0583-582DC988063C}"/>
              </a:ext>
            </a:extLst>
          </p:cNvPr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70720580-5ADA-FCE3-A198-70A93A0BABB4}"/>
              </a:ext>
            </a:extLst>
          </p:cNvPr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3232B6D-BF3E-DCCB-A0C9-8F09FB77D2AD}"/>
              </a:ext>
            </a:extLst>
          </p:cNvPr>
          <p:cNvSpPr/>
          <p:nvPr userDrawn="1"/>
        </p:nvSpPr>
        <p:spPr bwMode="gray">
          <a:xfrm rot="5400000">
            <a:off x="-358946" y="361222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729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93" y="700022"/>
            <a:ext cx="10944225" cy="325952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GB" noProof="0" dirty="0"/>
              <a:t>Fare </a:t>
            </a:r>
            <a:r>
              <a:rPr lang="en-GB" noProof="0" dirty="0" err="1"/>
              <a:t>clic</a:t>
            </a:r>
            <a:r>
              <a:rPr lang="en-GB" noProof="0" dirty="0"/>
              <a:t> per </a:t>
            </a:r>
            <a:r>
              <a:rPr lang="en-GB" noProof="0" dirty="0" err="1"/>
              <a:t>modificare</a:t>
            </a:r>
            <a:r>
              <a:rPr lang="en-GB" noProof="0" dirty="0"/>
              <a:t> </a:t>
            </a:r>
            <a:r>
              <a:rPr lang="en-GB" noProof="0" dirty="0" err="1"/>
              <a:t>stili</a:t>
            </a:r>
            <a:r>
              <a:rPr lang="en-GB" noProof="0" dirty="0"/>
              <a:t> del </a:t>
            </a:r>
            <a:r>
              <a:rPr lang="en-GB" noProof="0" dirty="0" err="1"/>
              <a:t>testo</a:t>
            </a:r>
            <a:r>
              <a:rPr lang="en-GB" noProof="0" dirty="0"/>
              <a:t> </a:t>
            </a:r>
            <a:r>
              <a:rPr lang="en-GB" noProof="0" dirty="0" err="1"/>
              <a:t>dello</a:t>
            </a:r>
            <a:r>
              <a:rPr lang="en-GB" noProof="0" dirty="0"/>
              <a:t> schema</a:t>
            </a:r>
          </a:p>
          <a:p>
            <a:pPr lvl="1"/>
            <a:r>
              <a:rPr lang="en-GB" noProof="0" dirty="0"/>
              <a:t>Secondo </a:t>
            </a:r>
            <a:r>
              <a:rPr lang="en-GB" noProof="0" dirty="0" err="1"/>
              <a:t>livello</a:t>
            </a:r>
            <a:endParaRPr lang="en-GB" noProof="0" dirty="0"/>
          </a:p>
          <a:p>
            <a:pPr lvl="2"/>
            <a:r>
              <a:rPr lang="en-GB" noProof="0" dirty="0" err="1"/>
              <a:t>Terzo</a:t>
            </a:r>
            <a:r>
              <a:rPr lang="en-GB" noProof="0" dirty="0"/>
              <a:t> </a:t>
            </a:r>
            <a:r>
              <a:rPr lang="en-GB" noProof="0" dirty="0" err="1"/>
              <a:t>livello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6477000"/>
            <a:ext cx="11023600" cy="317500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References</a:t>
            </a: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B3492DE-7008-2FE6-6AF7-4B8B22A9A3A3}"/>
              </a:ext>
            </a:extLst>
          </p:cNvPr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DC6F4C1-7041-40B5-A5C0-1B95DB7F8513}"/>
              </a:ext>
            </a:extLst>
          </p:cNvPr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B01E41F-9F5D-A78D-2C0A-F774A8C65185}"/>
              </a:ext>
            </a:extLst>
          </p:cNvPr>
          <p:cNvSpPr/>
          <p:nvPr userDrawn="1"/>
        </p:nvSpPr>
        <p:spPr bwMode="gray">
          <a:xfrm rot="5400000">
            <a:off x="-358946" y="361222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6881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6D0000A3-8279-4640-BD50-158BA036E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EDE5658D-C2B2-4159-96D9-B09D93D21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>
              <a:solidFill>
                <a:srgbClr val="2DA2BF"/>
              </a:solidFill>
            </a:endParaRP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7A761797-6E8F-4DDD-8570-1C46CE18E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98A518-1E1D-4ED3-B91E-C332CC4E5D9A}" type="slidenum">
              <a:rPr lang="it-IT" altLang="it-IT" smtClean="0">
                <a:solidFill>
                  <a:srgbClr val="2DA2BF"/>
                </a:solidFill>
              </a:rPr>
              <a:pPr>
                <a:defRPr/>
              </a:pPr>
              <a:t>‹N›</a:t>
            </a:fld>
            <a:endParaRPr lang="it-IT" altLang="it-IT" dirty="0">
              <a:solidFill>
                <a:srgbClr val="2DA2BF"/>
              </a:solidFill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FC556C54-9596-1DF4-45C6-98E479621124}"/>
              </a:ext>
            </a:extLst>
          </p:cNvPr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7D75669C-B0DF-A786-5C75-8217BCAED33C}"/>
              </a:ext>
            </a:extLst>
          </p:cNvPr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C59CFEE-727A-4C41-E074-3DA12B6FB3DC}"/>
              </a:ext>
            </a:extLst>
          </p:cNvPr>
          <p:cNvSpPr/>
          <p:nvPr userDrawn="1"/>
        </p:nvSpPr>
        <p:spPr bwMode="gray">
          <a:xfrm rot="5400000">
            <a:off x="-358946" y="361222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34053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84FF6F51-E50B-1497-16EB-93EB6D18F7D5}"/>
              </a:ext>
            </a:extLst>
          </p:cNvPr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EB8D0F57-E873-CF36-BF82-81C2EB78ACAC}"/>
              </a:ext>
            </a:extLst>
          </p:cNvPr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D90DF675-D450-7D24-B5E9-C7E88ECD7FC1}"/>
              </a:ext>
            </a:extLst>
          </p:cNvPr>
          <p:cNvSpPr/>
          <p:nvPr userDrawn="1"/>
        </p:nvSpPr>
        <p:spPr bwMode="gray">
          <a:xfrm rot="5400000">
            <a:off x="-358946" y="361222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231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2DA2BF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5661248"/>
            <a:ext cx="1343472" cy="128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742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>
              <a:solidFill>
                <a:srgbClr val="2DA2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00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93" y="730800"/>
            <a:ext cx="10944225" cy="325952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7E8C87-50E8-4438-A082-49AF7B4EB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5308F-8087-4E09-864D-6F2A495AF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2DA2B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DD40E-8F04-4110-88CC-2F23BB3A7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30CCE1-DD6B-4966-BF18-0FDE2225F186}" type="slidenum">
              <a:rPr lang="en-US" altLang="it-IT" smtClean="0">
                <a:solidFill>
                  <a:srgbClr val="2DA2BF"/>
                </a:solidFill>
              </a:rPr>
              <a:pPr/>
              <a:t>‹N›</a:t>
            </a:fld>
            <a:endParaRPr lang="en-US" altLang="it-IT" dirty="0">
              <a:solidFill>
                <a:srgbClr val="2DA2BF"/>
              </a:solidFill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6291F77-FA81-9400-8D35-D0DCEE4479BD}"/>
              </a:ext>
            </a:extLst>
          </p:cNvPr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36E5DF09-3848-9A31-AB94-A652CF560E6E}"/>
              </a:ext>
            </a:extLst>
          </p:cNvPr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A8A657D1-173F-07E5-39DB-9FA0778BB41C}"/>
              </a:ext>
            </a:extLst>
          </p:cNvPr>
          <p:cNvSpPr/>
          <p:nvPr userDrawn="1"/>
        </p:nvSpPr>
        <p:spPr bwMode="gray">
          <a:xfrm rot="5400000">
            <a:off x="-358946" y="361222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301052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893F4CA-40BF-42D3-98BA-53DF31A3BB95}" type="datetimeFigureOut">
              <a:rPr lang="it-IT" smtClean="0">
                <a:solidFill>
                  <a:prstClr val="black"/>
                </a:solidFill>
              </a:rPr>
              <a:pPr>
                <a:defRPr/>
              </a:pPr>
              <a:t>26/09/2025</a:t>
            </a:fld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>
              <a:solidFill>
                <a:srgbClr val="2DA2B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DE28E-DF6A-49C8-BF23-72C34ACDEE97}" type="slidenum">
              <a:rPr lang="it-IT" smtClean="0">
                <a:solidFill>
                  <a:srgbClr val="2DA2BF"/>
                </a:solidFill>
              </a:rPr>
              <a:pPr>
                <a:defRPr/>
              </a:pPr>
              <a:t>‹N›</a:t>
            </a:fld>
            <a:endParaRPr lang="it-IT" dirty="0">
              <a:solidFill>
                <a:srgbClr val="2DA2BF"/>
              </a:solidFill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C4C4C67D-C0B6-9F4D-CB26-7F43EEC7F796}"/>
              </a:ext>
            </a:extLst>
          </p:cNvPr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3E602EBD-8E36-6BA2-11ED-87FC24FDED1E}"/>
              </a:ext>
            </a:extLst>
          </p:cNvPr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2008169-42D2-5A81-8241-E869CBB7BD6E}"/>
              </a:ext>
            </a:extLst>
          </p:cNvPr>
          <p:cNvSpPr/>
          <p:nvPr userDrawn="1"/>
        </p:nvSpPr>
        <p:spPr bwMode="gray">
          <a:xfrm rot="5400000">
            <a:off x="-358946" y="361222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025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>
              <a:solidFill>
                <a:srgbClr val="2DA2B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103C4-B912-4B3E-B48A-F688D1FAE2C6}" type="slidenum">
              <a:rPr lang="it-IT" smtClean="0">
                <a:solidFill>
                  <a:srgbClr val="2DA2BF"/>
                </a:solidFill>
              </a:rPr>
              <a:pPr>
                <a:defRPr/>
              </a:pPr>
              <a:t>‹N›</a:t>
            </a:fld>
            <a:endParaRPr lang="it-IT" dirty="0">
              <a:solidFill>
                <a:srgbClr val="2DA2BF"/>
              </a:solidFill>
            </a:endParaRPr>
          </a:p>
        </p:txBody>
      </p:sp>
      <p:sp>
        <p:nvSpPr>
          <p:cNvPr id="5" name="Freeform 7">
            <a:extLst>
              <a:ext uri="{FF2B5EF4-FFF2-40B4-BE49-F238E27FC236}">
                <a16:creationId xmlns:a16="http://schemas.microsoft.com/office/drawing/2014/main" id="{EC16ECFC-FE23-B5A5-2704-802702427668}"/>
              </a:ext>
            </a:extLst>
          </p:cNvPr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FC304677-560C-5D35-6BAC-AB84A27B31FE}"/>
              </a:ext>
            </a:extLst>
          </p:cNvPr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6C66369-AD55-31EF-53E3-B21891E97369}"/>
              </a:ext>
            </a:extLst>
          </p:cNvPr>
          <p:cNvSpPr/>
          <p:nvPr userDrawn="1"/>
        </p:nvSpPr>
        <p:spPr bwMode="gray">
          <a:xfrm rot="5400000">
            <a:off x="-358946" y="361222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397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18B840D3-A2A3-5C2E-7F00-E7D7E043197B}"/>
              </a:ext>
            </a:extLst>
          </p:cNvPr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F18D8439-359E-BD93-C963-C7B4DAC2FA47}"/>
              </a:ext>
            </a:extLst>
          </p:cNvPr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BD664281-B58B-66FF-401D-17C60E639717}"/>
              </a:ext>
            </a:extLst>
          </p:cNvPr>
          <p:cNvSpPr/>
          <p:nvPr userDrawn="1"/>
        </p:nvSpPr>
        <p:spPr bwMode="gray">
          <a:xfrm rot="5400000">
            <a:off x="-358946" y="361222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42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3638"/>
            <a:ext cx="3860800" cy="45720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800" b="0" i="0" u="none" strike="noStrike" kern="1200" cap="none" spc="0" normalizeH="0" baseline="0" noProof="0" dirty="0">
              <a:ln>
                <a:noFill/>
              </a:ln>
              <a:solidFill>
                <a:srgbClr val="2DA2BF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528" y="5661248"/>
            <a:ext cx="1343472" cy="128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5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>
            <a:extLst>
              <a:ext uri="{FF2B5EF4-FFF2-40B4-BE49-F238E27FC236}">
                <a16:creationId xmlns:a16="http://schemas.microsoft.com/office/drawing/2014/main" id="{9323E057-A0CC-2A13-5254-1E6016D68F41}"/>
              </a:ext>
            </a:extLst>
          </p:cNvPr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2AF44D0C-1093-3139-27E1-2FA2E8B38BD5}"/>
              </a:ext>
            </a:extLst>
          </p:cNvPr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8576542-407C-9A6B-4F7C-4649122B81C4}"/>
              </a:ext>
            </a:extLst>
          </p:cNvPr>
          <p:cNvSpPr/>
          <p:nvPr userDrawn="1"/>
        </p:nvSpPr>
        <p:spPr bwMode="gray">
          <a:xfrm rot="5400000">
            <a:off x="-358946" y="361222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486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3638"/>
            <a:ext cx="2844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D006B97A-5E28-CF5A-A455-4E5B6466DAB8}"/>
              </a:ext>
            </a:extLst>
          </p:cNvPr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FA206937-EB20-B425-846F-EAA531DBD000}"/>
              </a:ext>
            </a:extLst>
          </p:cNvPr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72A5053D-61E4-7330-45AF-0F95AFC3656F}"/>
              </a:ext>
            </a:extLst>
          </p:cNvPr>
          <p:cNvSpPr/>
          <p:nvPr userDrawn="1"/>
        </p:nvSpPr>
        <p:spPr bwMode="gray">
          <a:xfrm rot="5400000">
            <a:off x="-358946" y="361222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5322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23392" y="6309320"/>
            <a:ext cx="2844800" cy="45720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BD61B51B-4DF8-0AC1-4C88-C8BC78077E38}"/>
              </a:ext>
            </a:extLst>
          </p:cNvPr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68048BDF-91EE-CDA8-39BB-F113140489FF}"/>
              </a:ext>
            </a:extLst>
          </p:cNvPr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3077733B-F30F-FA90-2C0A-D13416B9DDD0}"/>
              </a:ext>
            </a:extLst>
          </p:cNvPr>
          <p:cNvSpPr/>
          <p:nvPr userDrawn="1"/>
        </p:nvSpPr>
        <p:spPr bwMode="gray">
          <a:xfrm rot="5400000">
            <a:off x="-358946" y="361222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9236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423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63968" y="285728"/>
            <a:ext cx="7536688" cy="6165601"/>
          </a:xfrm>
          <a:prstGeom prst="rect">
            <a:avLst/>
          </a:prstGeom>
          <a:solidFill>
            <a:srgbClr val="FF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5" name="Object 14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7145877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159375" y="3644826"/>
            <a:ext cx="6408738" cy="5762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160000" y="2924818"/>
            <a:ext cx="6408113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600" b="1" i="0" baseline="0">
                <a:solidFill>
                  <a:schemeClr val="bg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  <a:endParaRPr lang="en-US" dirty="0"/>
          </a:p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160000" y="1532405"/>
            <a:ext cx="6408113" cy="633729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  <a:latin typeface="Calibri" pitchFamily="34" charset="0"/>
                <a:ea typeface="Verdana" panose="020B0604030504040204" pitchFamily="34" charset="0"/>
                <a:cs typeface="Calibri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437112"/>
            <a:ext cx="295232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81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 userDrawn="1"/>
        </p:nvSpPr>
        <p:spPr bwMode="gray">
          <a:xfrm>
            <a:off x="1" y="6331916"/>
            <a:ext cx="1246337" cy="526085"/>
          </a:xfrm>
          <a:custGeom>
            <a:avLst/>
            <a:gdLst>
              <a:gd name="connsiteX0" fmla="*/ 464152 w 1246337"/>
              <a:gd name="connsiteY0" fmla="*/ 50 h 526085"/>
              <a:gd name="connsiteX1" fmla="*/ 1175880 w 1246337"/>
              <a:gd name="connsiteY1" fmla="*/ 429161 h 526085"/>
              <a:gd name="connsiteX2" fmla="*/ 1246337 w 1246337"/>
              <a:gd name="connsiteY2" fmla="*/ 526085 h 526085"/>
              <a:gd name="connsiteX3" fmla="*/ 1009931 w 1246337"/>
              <a:gd name="connsiteY3" fmla="*/ 526085 h 526085"/>
              <a:gd name="connsiteX4" fmla="*/ 803034 w 1246337"/>
              <a:gd name="connsiteY4" fmla="*/ 526085 h 526085"/>
              <a:gd name="connsiteX5" fmla="*/ 623680 w 1246337"/>
              <a:gd name="connsiteY5" fmla="*/ 526085 h 526085"/>
              <a:gd name="connsiteX6" fmla="*/ 469901 w 1246337"/>
              <a:gd name="connsiteY6" fmla="*/ 526085 h 526085"/>
              <a:gd name="connsiteX7" fmla="*/ 339730 w 1246337"/>
              <a:gd name="connsiteY7" fmla="*/ 526085 h 526085"/>
              <a:gd name="connsiteX8" fmla="*/ 231199 w 1246337"/>
              <a:gd name="connsiteY8" fmla="*/ 526085 h 526085"/>
              <a:gd name="connsiteX9" fmla="*/ 142342 w 1246337"/>
              <a:gd name="connsiteY9" fmla="*/ 526085 h 526085"/>
              <a:gd name="connsiteX10" fmla="*/ 71190 w 1246337"/>
              <a:gd name="connsiteY10" fmla="*/ 526085 h 526085"/>
              <a:gd name="connsiteX11" fmla="*/ 0 w 1246337"/>
              <a:gd name="connsiteY11" fmla="*/ 526085 h 526085"/>
              <a:gd name="connsiteX12" fmla="*/ 0 w 1246337"/>
              <a:gd name="connsiteY12" fmla="*/ 54115 h 526085"/>
              <a:gd name="connsiteX13" fmla="*/ 91701 w 1246337"/>
              <a:gd name="connsiteY13" fmla="*/ 39202 h 526085"/>
              <a:gd name="connsiteX14" fmla="*/ 464152 w 1246337"/>
              <a:gd name="connsiteY14" fmla="*/ 50 h 52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46337" h="526085">
                <a:moveTo>
                  <a:pt x="464152" y="50"/>
                </a:moveTo>
                <a:cubicBezTo>
                  <a:pt x="746849" y="-2552"/>
                  <a:pt x="923534" y="96974"/>
                  <a:pt x="1175880" y="429161"/>
                </a:cubicBezTo>
                <a:cubicBezTo>
                  <a:pt x="1246337" y="526085"/>
                  <a:pt x="1246337" y="526085"/>
                  <a:pt x="1246337" y="526085"/>
                </a:cubicBezTo>
                <a:lnTo>
                  <a:pt x="1009931" y="526085"/>
                </a:lnTo>
                <a:lnTo>
                  <a:pt x="803034" y="526085"/>
                </a:lnTo>
                <a:lnTo>
                  <a:pt x="623680" y="526085"/>
                </a:lnTo>
                <a:lnTo>
                  <a:pt x="469901" y="526085"/>
                </a:lnTo>
                <a:lnTo>
                  <a:pt x="339730" y="526085"/>
                </a:lnTo>
                <a:lnTo>
                  <a:pt x="231199" y="526085"/>
                </a:lnTo>
                <a:lnTo>
                  <a:pt x="142342" y="526085"/>
                </a:lnTo>
                <a:lnTo>
                  <a:pt x="71190" y="526085"/>
                </a:lnTo>
                <a:lnTo>
                  <a:pt x="0" y="526085"/>
                </a:lnTo>
                <a:lnTo>
                  <a:pt x="0" y="54115"/>
                </a:lnTo>
                <a:lnTo>
                  <a:pt x="91701" y="39202"/>
                </a:lnTo>
                <a:cubicBezTo>
                  <a:pt x="237131" y="16394"/>
                  <a:pt x="358141" y="1026"/>
                  <a:pt x="464152" y="50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9" name="Freeform 8"/>
          <p:cNvSpPr/>
          <p:nvPr userDrawn="1"/>
        </p:nvSpPr>
        <p:spPr bwMode="gray">
          <a:xfrm>
            <a:off x="1" y="4811181"/>
            <a:ext cx="503411" cy="1443357"/>
          </a:xfrm>
          <a:custGeom>
            <a:avLst/>
            <a:gdLst>
              <a:gd name="connsiteX0" fmla="*/ 0 w 503411"/>
              <a:gd name="connsiteY0" fmla="*/ 0 h 1443357"/>
              <a:gd name="connsiteX1" fmla="*/ 37739 w 503411"/>
              <a:gd name="connsiteY1" fmla="*/ 54036 h 1443357"/>
              <a:gd name="connsiteX2" fmla="*/ 133728 w 503411"/>
              <a:gd name="connsiteY2" fmla="*/ 254288 h 1443357"/>
              <a:gd name="connsiteX3" fmla="*/ 486843 w 503411"/>
              <a:gd name="connsiteY3" fmla="*/ 1182044 h 1443357"/>
              <a:gd name="connsiteX4" fmla="*/ 365663 w 503411"/>
              <a:gd name="connsiteY4" fmla="*/ 1376609 h 1443357"/>
              <a:gd name="connsiteX5" fmla="*/ 66287 w 503411"/>
              <a:gd name="connsiteY5" fmla="*/ 1433189 h 1443357"/>
              <a:gd name="connsiteX6" fmla="*/ 0 w 503411"/>
              <a:gd name="connsiteY6" fmla="*/ 1443357 h 1443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3411" h="1443357">
                <a:moveTo>
                  <a:pt x="0" y="0"/>
                </a:moveTo>
                <a:lnTo>
                  <a:pt x="37739" y="54036"/>
                </a:lnTo>
                <a:cubicBezTo>
                  <a:pt x="71346" y="113239"/>
                  <a:pt x="102672" y="179647"/>
                  <a:pt x="133728" y="254288"/>
                </a:cubicBezTo>
                <a:cubicBezTo>
                  <a:pt x="212342" y="443869"/>
                  <a:pt x="467298" y="1071979"/>
                  <a:pt x="486843" y="1182044"/>
                </a:cubicBezTo>
                <a:cubicBezTo>
                  <a:pt x="508126" y="1288643"/>
                  <a:pt x="538312" y="1333493"/>
                  <a:pt x="365663" y="1376609"/>
                </a:cubicBezTo>
                <a:cubicBezTo>
                  <a:pt x="302793" y="1393184"/>
                  <a:pt x="193747" y="1412927"/>
                  <a:pt x="66287" y="1433189"/>
                </a:cubicBezTo>
                <a:lnTo>
                  <a:pt x="0" y="1443357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D5E7EB4-4CDF-47BB-AF16-07782904B863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dirty="0">
              <a:solidFill>
                <a:srgbClr val="2DA2BF"/>
              </a:solidFill>
            </a:endParaRP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23888" y="332656"/>
            <a:ext cx="10944225" cy="398144"/>
          </a:xfrm>
          <a:prstGeom prst="rect">
            <a:avLst/>
          </a:prstGeom>
        </p:spPr>
        <p:txBody>
          <a:bodyPr tIns="18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 baseline="0">
                <a:solidFill>
                  <a:schemeClr val="accent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200" b="0">
                <a:solidFill>
                  <a:schemeClr val="accent1"/>
                </a:solidFill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200" b="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Click to add action title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 bwMode="gray">
          <a:xfrm>
            <a:off x="623888" y="730800"/>
            <a:ext cx="10944225" cy="32595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8856358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2DA2B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3D4E2B-5448-45C1-A085-F293DF91C4DB}" type="slidenum">
              <a:rPr lang="it-IT">
                <a:solidFill>
                  <a:srgbClr val="2DA2BF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2DA2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3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730800"/>
            <a:ext cx="10944225" cy="325952"/>
          </a:xfrm>
        </p:spPr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EAB0777-4C60-462E-A92C-CDAFD498799C}" type="datetimeFigureOut">
              <a:rPr lang="en-US" smtClean="0">
                <a:solidFill>
                  <a:prstClr val="black"/>
                </a:solidFill>
              </a:rPr>
              <a:pPr/>
              <a:t>9/26/2025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2DA2B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DE6EB8-52AB-45EA-A660-3E1EBFA72987}" type="slidenum">
              <a:rPr lang="en-US">
                <a:solidFill>
                  <a:srgbClr val="2DA2BF"/>
                </a:solidFill>
              </a:rPr>
              <a:pPr/>
              <a:t>‹N›</a:t>
            </a:fld>
            <a:endParaRPr lang="en-US">
              <a:solidFill>
                <a:srgbClr val="2DA2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8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ynthet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463968" y="285728"/>
            <a:ext cx="7536688" cy="6165601"/>
          </a:xfrm>
          <a:prstGeom prst="rect">
            <a:avLst/>
          </a:prstGeom>
          <a:solidFill>
            <a:srgbClr val="FF0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5" name="Object 14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15" name="Object 14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Placeholder 12"/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5159375" y="3644826"/>
            <a:ext cx="6408738" cy="5762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baseline="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2pPr>
            <a:lvl3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3pPr>
            <a:lvl4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4pPr>
            <a:lvl5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5pPr>
            <a:lvl6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6pPr>
            <a:lvl7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7pPr>
            <a:lvl8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8pPr>
            <a:lvl9pPr marL="0" indent="0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accent1"/>
                </a:solidFill>
              </a:defRPr>
            </a:lvl9pPr>
          </a:lstStyle>
          <a:p>
            <a:r>
              <a:rPr lang="en-US" noProof="0" dirty="0"/>
              <a:t>Name</a:t>
            </a:r>
            <a:br>
              <a:rPr lang="en-US" noProof="0" dirty="0"/>
            </a:br>
            <a:r>
              <a:rPr lang="en-US" noProof="0" dirty="0"/>
              <a:t>Place, Date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5160000" y="2924818"/>
            <a:ext cx="6408113" cy="576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200"/>
              </a:spcAft>
              <a:buNone/>
              <a:defRPr sz="1600" b="1" i="0" baseline="0">
                <a:solidFill>
                  <a:schemeClr val="bg1"/>
                </a:solidFill>
                <a:latin typeface="+mn-lt"/>
              </a:defRPr>
            </a:lvl1pPr>
            <a:lvl2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2pPr>
            <a:lvl3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3pPr>
            <a:lvl4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4pPr>
            <a:lvl5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5pPr>
            <a:lvl6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6pPr>
            <a:lvl7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7pPr>
            <a:lvl8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8pPr>
            <a:lvl9pPr marL="0" indent="0" algn="l">
              <a:spcBef>
                <a:spcPts val="0"/>
              </a:spcBef>
              <a:spcAft>
                <a:spcPts val="1200"/>
              </a:spcAft>
              <a:buNone/>
              <a:defRPr sz="1600" b="1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 noProof="0" dirty="0"/>
              <a:t>Subtitle and other information of this presentation</a:t>
            </a:r>
            <a:endParaRPr lang="en-US" dirty="0"/>
          </a:p>
          <a:p>
            <a:pPr lvl="0"/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5160000" y="1532405"/>
            <a:ext cx="6408113" cy="633729"/>
          </a:xfrm>
          <a:prstGeom prst="rect">
            <a:avLst/>
          </a:prstGeom>
          <a:noFill/>
        </p:spPr>
        <p:txBody>
          <a:bodyPr anchor="b"/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  <a:latin typeface="Calibri" pitchFamily="34" charset="0"/>
                <a:ea typeface="Verdana" panose="020B0604030504040204" pitchFamily="34" charset="0"/>
                <a:cs typeface="Calibri" pitchFamily="34" charset="0"/>
              </a:defRPr>
            </a:lvl1pPr>
          </a:lstStyle>
          <a:p>
            <a:r>
              <a:rPr lang="en-US" noProof="0" dirty="0"/>
              <a:t>Title of presentation</a:t>
            </a:r>
          </a:p>
        </p:txBody>
      </p:sp>
      <p:pic>
        <p:nvPicPr>
          <p:cNvPr id="9" name="Immagin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437112"/>
            <a:ext cx="2952328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8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11" Type="http://schemas.openxmlformats.org/officeDocument/2006/relationships/image" Target="../media/image2.emf"/><Relationship Id="rId5" Type="http://schemas.openxmlformats.org/officeDocument/2006/relationships/theme" Target="../theme/theme1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tags" Target="../tags/tag5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ags" Target="../tags/tag4.xml"/><Relationship Id="rId11" Type="http://schemas.openxmlformats.org/officeDocument/2006/relationships/image" Target="../media/image2.emf"/><Relationship Id="rId5" Type="http://schemas.openxmlformats.org/officeDocument/2006/relationships/theme" Target="../theme/theme2.xml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8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tags" Target="../tags/tag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theme" Target="../theme/theme3.xml"/><Relationship Id="rId11" Type="http://schemas.openxmlformats.org/officeDocument/2006/relationships/oleObject" Target="../embeddings/oleObject3.bin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13" Type="http://schemas.openxmlformats.org/officeDocument/2006/relationships/oleObject" Target="../embeddings/oleObject5.bin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ags" Target="../tags/tag11.xml"/><Relationship Id="rId4" Type="http://schemas.openxmlformats.org/officeDocument/2006/relationships/slideLayout" Target="../slideLayouts/slideLayout24.xml"/><Relationship Id="rId9" Type="http://schemas.openxmlformats.org/officeDocument/2006/relationships/tags" Target="../tags/tag10.xml"/><Relationship Id="rId14" Type="http://schemas.openxmlformats.org/officeDocument/2006/relationships/image" Target="../media/image2.emf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ags" Target="../tags/tag13.xml"/><Relationship Id="rId3" Type="http://schemas.openxmlformats.org/officeDocument/2006/relationships/slideLayout" Target="../slideLayouts/slideLayout30.xml"/><Relationship Id="rId21" Type="http://schemas.microsoft.com/office/2007/relationships/hdphoto" Target="../media/hdphoto1.wdp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37.xml"/><Relationship Id="rId19" Type="http://schemas.openxmlformats.org/officeDocument/2006/relationships/tags" Target="../tags/tag14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oleObject" Target="../embeddings/oleObject7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36" y="800229"/>
            <a:ext cx="7424928" cy="540105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gray">
          <a:xfrm>
            <a:off x="4796482" y="1342310"/>
            <a:ext cx="7200800" cy="4536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  <a:latin typeface="Verdana"/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0099193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Picture 3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Gerade Verbindung 36"/>
          <p:cNvCxnSpPr/>
          <p:nvPr/>
        </p:nvCxnSpPr>
        <p:spPr bwMode="gray">
          <a:xfrm flipV="1">
            <a:off x="624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/>
        </p:nvCxnSpPr>
        <p:spPr bwMode="gray">
          <a:xfrm flipV="1">
            <a:off x="1272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/>
        </p:nvCxnSpPr>
        <p:spPr bwMode="gray">
          <a:xfrm flipV="1">
            <a:off x="156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/>
        </p:nvCxnSpPr>
        <p:spPr bwMode="gray">
          <a:xfrm flipV="1">
            <a:off x="220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/>
        </p:nvCxnSpPr>
        <p:spPr bwMode="gray">
          <a:xfrm flipV="1">
            <a:off x="2496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/>
        </p:nvCxnSpPr>
        <p:spPr bwMode="gray">
          <a:xfrm flipV="1">
            <a:off x="3144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/>
        </p:nvCxnSpPr>
        <p:spPr bwMode="gray">
          <a:xfrm flipV="1">
            <a:off x="343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/>
        </p:nvCxnSpPr>
        <p:spPr bwMode="gray">
          <a:xfrm flipV="1">
            <a:off x="408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/>
        </p:nvCxnSpPr>
        <p:spPr bwMode="gray">
          <a:xfrm flipV="1">
            <a:off x="4368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/>
        </p:nvCxnSpPr>
        <p:spPr bwMode="gray">
          <a:xfrm flipV="1">
            <a:off x="5016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/>
        </p:nvCxnSpPr>
        <p:spPr bwMode="gray">
          <a:xfrm flipV="1">
            <a:off x="5304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/>
        </p:nvCxnSpPr>
        <p:spPr bwMode="gray">
          <a:xfrm flipV="1">
            <a:off x="5952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/>
        </p:nvCxnSpPr>
        <p:spPr bwMode="gray">
          <a:xfrm flipV="1">
            <a:off x="624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/>
        </p:nvCxnSpPr>
        <p:spPr bwMode="gray">
          <a:xfrm flipV="1">
            <a:off x="688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/>
        </p:nvCxnSpPr>
        <p:spPr bwMode="gray">
          <a:xfrm flipV="1">
            <a:off x="7176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/>
        </p:nvCxnSpPr>
        <p:spPr bwMode="gray">
          <a:xfrm flipV="1">
            <a:off x="7824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/>
        </p:nvCxnSpPr>
        <p:spPr bwMode="gray">
          <a:xfrm flipV="1">
            <a:off x="811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/>
        </p:nvCxnSpPr>
        <p:spPr bwMode="gray">
          <a:xfrm flipV="1">
            <a:off x="876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/>
        </p:nvCxnSpPr>
        <p:spPr bwMode="gray">
          <a:xfrm flipV="1">
            <a:off x="9048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/>
        </p:nvCxnSpPr>
        <p:spPr bwMode="gray">
          <a:xfrm flipV="1">
            <a:off x="9696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/>
        </p:nvCxnSpPr>
        <p:spPr bwMode="gray">
          <a:xfrm flipV="1">
            <a:off x="9984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/>
        </p:nvCxnSpPr>
        <p:spPr bwMode="gray">
          <a:xfrm flipV="1">
            <a:off x="10632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/>
        </p:nvCxnSpPr>
        <p:spPr bwMode="gray">
          <a:xfrm flipV="1">
            <a:off x="1092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/>
        </p:nvCxnSpPr>
        <p:spPr bwMode="gray">
          <a:xfrm flipV="1">
            <a:off x="1156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/>
        </p:nvCxnSpPr>
        <p:spPr bwMode="gray">
          <a:xfrm flipV="1">
            <a:off x="624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/>
        </p:nvCxnSpPr>
        <p:spPr bwMode="gray">
          <a:xfrm flipV="1">
            <a:off x="1272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/>
        </p:nvCxnSpPr>
        <p:spPr bwMode="gray">
          <a:xfrm flipV="1">
            <a:off x="156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/>
        </p:nvCxnSpPr>
        <p:spPr bwMode="gray">
          <a:xfrm flipV="1">
            <a:off x="220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/>
        </p:nvCxnSpPr>
        <p:spPr bwMode="gray">
          <a:xfrm flipV="1">
            <a:off x="2496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/>
        </p:nvCxnSpPr>
        <p:spPr bwMode="gray">
          <a:xfrm flipV="1">
            <a:off x="3144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/>
        </p:nvCxnSpPr>
        <p:spPr bwMode="gray">
          <a:xfrm flipV="1">
            <a:off x="343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/>
        </p:nvCxnSpPr>
        <p:spPr bwMode="gray">
          <a:xfrm flipV="1">
            <a:off x="408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/>
        </p:nvCxnSpPr>
        <p:spPr bwMode="gray">
          <a:xfrm flipV="1">
            <a:off x="4368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/>
        </p:nvCxnSpPr>
        <p:spPr bwMode="gray">
          <a:xfrm flipV="1">
            <a:off x="5016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/>
        </p:nvCxnSpPr>
        <p:spPr bwMode="gray">
          <a:xfrm flipV="1">
            <a:off x="5304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/>
        </p:nvCxnSpPr>
        <p:spPr bwMode="gray">
          <a:xfrm flipV="1">
            <a:off x="5952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/>
        </p:nvCxnSpPr>
        <p:spPr bwMode="gray">
          <a:xfrm flipV="1">
            <a:off x="624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/>
        </p:nvCxnSpPr>
        <p:spPr bwMode="gray">
          <a:xfrm flipV="1">
            <a:off x="688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/>
        </p:nvCxnSpPr>
        <p:spPr bwMode="gray">
          <a:xfrm flipV="1">
            <a:off x="7176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/>
        </p:nvCxnSpPr>
        <p:spPr bwMode="gray">
          <a:xfrm flipV="1">
            <a:off x="7824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/>
        </p:nvCxnSpPr>
        <p:spPr bwMode="gray">
          <a:xfrm flipV="1">
            <a:off x="811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/>
        </p:nvCxnSpPr>
        <p:spPr bwMode="gray">
          <a:xfrm flipV="1">
            <a:off x="876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/>
        </p:nvCxnSpPr>
        <p:spPr bwMode="gray">
          <a:xfrm flipV="1">
            <a:off x="9048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/>
        </p:nvCxnSpPr>
        <p:spPr bwMode="gray">
          <a:xfrm flipV="1">
            <a:off x="9696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/>
        </p:nvCxnSpPr>
        <p:spPr bwMode="gray">
          <a:xfrm flipV="1">
            <a:off x="9984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/>
        </p:nvCxnSpPr>
        <p:spPr bwMode="gray">
          <a:xfrm flipV="1">
            <a:off x="10632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/>
        </p:nvCxnSpPr>
        <p:spPr bwMode="gray">
          <a:xfrm flipV="1">
            <a:off x="1092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/>
        </p:nvCxnSpPr>
        <p:spPr bwMode="gray">
          <a:xfrm flipV="1">
            <a:off x="1156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/>
        </p:nvCxnSpPr>
        <p:spPr bwMode="gray">
          <a:xfrm rot="5400000" flipV="1">
            <a:off x="-192704" y="1437000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/>
        </p:nvCxnSpPr>
        <p:spPr bwMode="gray">
          <a:xfrm rot="5400000" flipV="1">
            <a:off x="-192704" y="6045296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/>
        </p:nvCxnSpPr>
        <p:spPr bwMode="gray">
          <a:xfrm rot="5400000" flipV="1">
            <a:off x="-192704" y="356664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>
            <p:custDataLst>
              <p:tags r:id="rId7"/>
            </p:custDataLst>
          </p:nvPr>
        </p:nvSpPr>
        <p:spPr bwMode="gray">
          <a:xfrm>
            <a:off x="-1270000" y="-127000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624001" y="6380999"/>
            <a:ext cx="648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D5E7EB4-4CDF-47BB-AF16-07782904B863}" type="slidenum">
              <a:rPr lang="en-US" noProof="0" smtClean="0"/>
              <a:pPr/>
              <a:t>‹N›</a:t>
            </a:fld>
            <a:endParaRPr lang="en-US" noProof="0" dirty="0"/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1272000" y="6380999"/>
            <a:ext cx="8718972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noProof="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623888" y="1485000"/>
            <a:ext cx="10944227" cy="46078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623888" y="700022"/>
            <a:ext cx="10944225" cy="35673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  <p:pic>
        <p:nvPicPr>
          <p:cNvPr id="70" name="Immagine 6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984" y="5686886"/>
            <a:ext cx="1288680" cy="12886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9" r:id="rId3"/>
    <p:sldLayoutId id="2147483714" r:id="rId4"/>
  </p:sldLayoutIdLst>
  <p:hf sldNum="0" hdr="0" ft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2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6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6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6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6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6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orient="horz" pos="935" userDrawn="1">
          <p15:clr>
            <a:srgbClr val="F26B43"/>
          </p15:clr>
        </p15:guide>
        <p15:guide id="3" orient="horz" pos="3838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36" y="800229"/>
            <a:ext cx="7424928" cy="540105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gray">
          <a:xfrm>
            <a:off x="4796482" y="1342310"/>
            <a:ext cx="7200800" cy="4536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302663434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60" imgH="360" progId="">
                  <p:embed/>
                </p:oleObj>
              </mc:Choice>
              <mc:Fallback>
                <p:oleObj name="think-cell Slide" r:id="rId10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Gerade Verbindung 36"/>
          <p:cNvCxnSpPr/>
          <p:nvPr/>
        </p:nvCxnSpPr>
        <p:spPr bwMode="gray">
          <a:xfrm flipV="1">
            <a:off x="624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/>
        </p:nvCxnSpPr>
        <p:spPr bwMode="gray">
          <a:xfrm flipV="1">
            <a:off x="1272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/>
        </p:nvCxnSpPr>
        <p:spPr bwMode="gray">
          <a:xfrm flipV="1">
            <a:off x="156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/>
        </p:nvCxnSpPr>
        <p:spPr bwMode="gray">
          <a:xfrm flipV="1">
            <a:off x="220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/>
        </p:nvCxnSpPr>
        <p:spPr bwMode="gray">
          <a:xfrm flipV="1">
            <a:off x="2496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/>
        </p:nvCxnSpPr>
        <p:spPr bwMode="gray">
          <a:xfrm flipV="1">
            <a:off x="3144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/>
        </p:nvCxnSpPr>
        <p:spPr bwMode="gray">
          <a:xfrm flipV="1">
            <a:off x="343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/>
        </p:nvCxnSpPr>
        <p:spPr bwMode="gray">
          <a:xfrm flipV="1">
            <a:off x="408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/>
        </p:nvCxnSpPr>
        <p:spPr bwMode="gray">
          <a:xfrm flipV="1">
            <a:off x="4368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/>
        </p:nvCxnSpPr>
        <p:spPr bwMode="gray">
          <a:xfrm flipV="1">
            <a:off x="5016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/>
        </p:nvCxnSpPr>
        <p:spPr bwMode="gray">
          <a:xfrm flipV="1">
            <a:off x="5304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/>
        </p:nvCxnSpPr>
        <p:spPr bwMode="gray">
          <a:xfrm flipV="1">
            <a:off x="5952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/>
        </p:nvCxnSpPr>
        <p:spPr bwMode="gray">
          <a:xfrm flipV="1">
            <a:off x="624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/>
        </p:nvCxnSpPr>
        <p:spPr bwMode="gray">
          <a:xfrm flipV="1">
            <a:off x="688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/>
        </p:nvCxnSpPr>
        <p:spPr bwMode="gray">
          <a:xfrm flipV="1">
            <a:off x="7176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/>
        </p:nvCxnSpPr>
        <p:spPr bwMode="gray">
          <a:xfrm flipV="1">
            <a:off x="7824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/>
        </p:nvCxnSpPr>
        <p:spPr bwMode="gray">
          <a:xfrm flipV="1">
            <a:off x="811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/>
        </p:nvCxnSpPr>
        <p:spPr bwMode="gray">
          <a:xfrm flipV="1">
            <a:off x="876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/>
        </p:nvCxnSpPr>
        <p:spPr bwMode="gray">
          <a:xfrm flipV="1">
            <a:off x="9048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/>
        </p:nvCxnSpPr>
        <p:spPr bwMode="gray">
          <a:xfrm flipV="1">
            <a:off x="9696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/>
        </p:nvCxnSpPr>
        <p:spPr bwMode="gray">
          <a:xfrm flipV="1">
            <a:off x="9984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/>
        </p:nvCxnSpPr>
        <p:spPr bwMode="gray">
          <a:xfrm flipV="1">
            <a:off x="10632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/>
        </p:nvCxnSpPr>
        <p:spPr bwMode="gray">
          <a:xfrm flipV="1">
            <a:off x="1092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/>
        </p:nvCxnSpPr>
        <p:spPr bwMode="gray">
          <a:xfrm flipV="1">
            <a:off x="1156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/>
        </p:nvCxnSpPr>
        <p:spPr bwMode="gray">
          <a:xfrm flipV="1">
            <a:off x="624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/>
        </p:nvCxnSpPr>
        <p:spPr bwMode="gray">
          <a:xfrm flipV="1">
            <a:off x="1272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/>
        </p:nvCxnSpPr>
        <p:spPr bwMode="gray">
          <a:xfrm flipV="1">
            <a:off x="156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/>
        </p:nvCxnSpPr>
        <p:spPr bwMode="gray">
          <a:xfrm flipV="1">
            <a:off x="220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/>
        </p:nvCxnSpPr>
        <p:spPr bwMode="gray">
          <a:xfrm flipV="1">
            <a:off x="2496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/>
        </p:nvCxnSpPr>
        <p:spPr bwMode="gray">
          <a:xfrm flipV="1">
            <a:off x="3144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/>
        </p:nvCxnSpPr>
        <p:spPr bwMode="gray">
          <a:xfrm flipV="1">
            <a:off x="343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/>
        </p:nvCxnSpPr>
        <p:spPr bwMode="gray">
          <a:xfrm flipV="1">
            <a:off x="408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/>
        </p:nvCxnSpPr>
        <p:spPr bwMode="gray">
          <a:xfrm flipV="1">
            <a:off x="4368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/>
        </p:nvCxnSpPr>
        <p:spPr bwMode="gray">
          <a:xfrm flipV="1">
            <a:off x="5016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/>
        </p:nvCxnSpPr>
        <p:spPr bwMode="gray">
          <a:xfrm flipV="1">
            <a:off x="5304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/>
        </p:nvCxnSpPr>
        <p:spPr bwMode="gray">
          <a:xfrm flipV="1">
            <a:off x="5952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/>
        </p:nvCxnSpPr>
        <p:spPr bwMode="gray">
          <a:xfrm flipV="1">
            <a:off x="624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/>
        </p:nvCxnSpPr>
        <p:spPr bwMode="gray">
          <a:xfrm flipV="1">
            <a:off x="688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/>
        </p:nvCxnSpPr>
        <p:spPr bwMode="gray">
          <a:xfrm flipV="1">
            <a:off x="7176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/>
        </p:nvCxnSpPr>
        <p:spPr bwMode="gray">
          <a:xfrm flipV="1">
            <a:off x="7824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/>
        </p:nvCxnSpPr>
        <p:spPr bwMode="gray">
          <a:xfrm flipV="1">
            <a:off x="811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/>
        </p:nvCxnSpPr>
        <p:spPr bwMode="gray">
          <a:xfrm flipV="1">
            <a:off x="876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/>
        </p:nvCxnSpPr>
        <p:spPr bwMode="gray">
          <a:xfrm flipV="1">
            <a:off x="9048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/>
        </p:nvCxnSpPr>
        <p:spPr bwMode="gray">
          <a:xfrm flipV="1">
            <a:off x="9696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/>
        </p:nvCxnSpPr>
        <p:spPr bwMode="gray">
          <a:xfrm flipV="1">
            <a:off x="9984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/>
        </p:nvCxnSpPr>
        <p:spPr bwMode="gray">
          <a:xfrm flipV="1">
            <a:off x="10632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/>
        </p:nvCxnSpPr>
        <p:spPr bwMode="gray">
          <a:xfrm flipV="1">
            <a:off x="1092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/>
        </p:nvCxnSpPr>
        <p:spPr bwMode="gray">
          <a:xfrm flipV="1">
            <a:off x="1156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/>
        </p:nvCxnSpPr>
        <p:spPr bwMode="gray">
          <a:xfrm rot="5400000" flipV="1">
            <a:off x="-192704" y="1437000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/>
        </p:nvCxnSpPr>
        <p:spPr bwMode="gray">
          <a:xfrm rot="5400000" flipV="1">
            <a:off x="-192704" y="6045296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/>
        </p:nvCxnSpPr>
        <p:spPr bwMode="gray">
          <a:xfrm rot="5400000" flipV="1">
            <a:off x="-192704" y="356664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>
            <p:custDataLst>
              <p:tags r:id="rId7"/>
            </p:custDataLst>
          </p:nvPr>
        </p:nvSpPr>
        <p:spPr bwMode="gray">
          <a:xfrm>
            <a:off x="-1270000" y="-127000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624001" y="6380999"/>
            <a:ext cx="648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D5E7EB4-4CDF-47BB-AF16-07782904B863}" type="slidenum">
              <a:rPr lang="en-US">
                <a:solidFill>
                  <a:srgbClr val="2DA2BF"/>
                </a:solidFill>
              </a:rPr>
              <a:pPr/>
              <a:t>‹N›</a:t>
            </a:fld>
            <a:endParaRPr lang="en-US" dirty="0">
              <a:solidFill>
                <a:srgbClr val="2DA2BF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1272000" y="6380999"/>
            <a:ext cx="8718972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>
              <a:solidFill>
                <a:srgbClr val="2DA2B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623888" y="1485000"/>
            <a:ext cx="10944227" cy="46078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623888" y="700022"/>
            <a:ext cx="10944225" cy="35673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  <p:pic>
        <p:nvPicPr>
          <p:cNvPr id="70" name="Immagine 6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984" y="5686886"/>
            <a:ext cx="1288680" cy="128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0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hf sldNum="0" hdr="0" ft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2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6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6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6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6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6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orient="horz" pos="935" userDrawn="1">
          <p15:clr>
            <a:srgbClr val="F26B43"/>
          </p15:clr>
        </p15:guide>
        <p15:guide id="3" orient="horz" pos="3838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728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36" y="800229"/>
            <a:ext cx="7424928" cy="540105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gray">
          <a:xfrm>
            <a:off x="4796482" y="1342310"/>
            <a:ext cx="7200800" cy="4536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1" imgW="360" imgH="360" progId="">
                  <p:embed/>
                </p:oleObj>
              </mc:Choice>
              <mc:Fallback>
                <p:oleObj name="think-cell Slide" r:id="rId11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Gerade Verbindung 36"/>
          <p:cNvCxnSpPr/>
          <p:nvPr/>
        </p:nvCxnSpPr>
        <p:spPr bwMode="gray">
          <a:xfrm flipV="1">
            <a:off x="624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/>
        </p:nvCxnSpPr>
        <p:spPr bwMode="gray">
          <a:xfrm flipV="1">
            <a:off x="1272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/>
        </p:nvCxnSpPr>
        <p:spPr bwMode="gray">
          <a:xfrm flipV="1">
            <a:off x="156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/>
        </p:nvCxnSpPr>
        <p:spPr bwMode="gray">
          <a:xfrm flipV="1">
            <a:off x="220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/>
        </p:nvCxnSpPr>
        <p:spPr bwMode="gray">
          <a:xfrm flipV="1">
            <a:off x="2496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/>
        </p:nvCxnSpPr>
        <p:spPr bwMode="gray">
          <a:xfrm flipV="1">
            <a:off x="3144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/>
        </p:nvCxnSpPr>
        <p:spPr bwMode="gray">
          <a:xfrm flipV="1">
            <a:off x="343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/>
        </p:nvCxnSpPr>
        <p:spPr bwMode="gray">
          <a:xfrm flipV="1">
            <a:off x="408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/>
        </p:nvCxnSpPr>
        <p:spPr bwMode="gray">
          <a:xfrm flipV="1">
            <a:off x="4368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/>
        </p:nvCxnSpPr>
        <p:spPr bwMode="gray">
          <a:xfrm flipV="1">
            <a:off x="5016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/>
        </p:nvCxnSpPr>
        <p:spPr bwMode="gray">
          <a:xfrm flipV="1">
            <a:off x="5304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/>
        </p:nvCxnSpPr>
        <p:spPr bwMode="gray">
          <a:xfrm flipV="1">
            <a:off x="5952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/>
        </p:nvCxnSpPr>
        <p:spPr bwMode="gray">
          <a:xfrm flipV="1">
            <a:off x="624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/>
        </p:nvCxnSpPr>
        <p:spPr bwMode="gray">
          <a:xfrm flipV="1">
            <a:off x="688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/>
        </p:nvCxnSpPr>
        <p:spPr bwMode="gray">
          <a:xfrm flipV="1">
            <a:off x="7176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/>
        </p:nvCxnSpPr>
        <p:spPr bwMode="gray">
          <a:xfrm flipV="1">
            <a:off x="7824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/>
        </p:nvCxnSpPr>
        <p:spPr bwMode="gray">
          <a:xfrm flipV="1">
            <a:off x="811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/>
        </p:nvCxnSpPr>
        <p:spPr bwMode="gray">
          <a:xfrm flipV="1">
            <a:off x="876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/>
        </p:nvCxnSpPr>
        <p:spPr bwMode="gray">
          <a:xfrm flipV="1">
            <a:off x="9048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/>
        </p:nvCxnSpPr>
        <p:spPr bwMode="gray">
          <a:xfrm flipV="1">
            <a:off x="9696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/>
        </p:nvCxnSpPr>
        <p:spPr bwMode="gray">
          <a:xfrm flipV="1">
            <a:off x="9984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/>
        </p:nvCxnSpPr>
        <p:spPr bwMode="gray">
          <a:xfrm flipV="1">
            <a:off x="10632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/>
        </p:nvCxnSpPr>
        <p:spPr bwMode="gray">
          <a:xfrm flipV="1">
            <a:off x="1092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/>
        </p:nvCxnSpPr>
        <p:spPr bwMode="gray">
          <a:xfrm flipV="1">
            <a:off x="1156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/>
        </p:nvCxnSpPr>
        <p:spPr bwMode="gray">
          <a:xfrm flipV="1">
            <a:off x="624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/>
        </p:nvCxnSpPr>
        <p:spPr bwMode="gray">
          <a:xfrm flipV="1">
            <a:off x="1272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/>
        </p:nvCxnSpPr>
        <p:spPr bwMode="gray">
          <a:xfrm flipV="1">
            <a:off x="156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/>
        </p:nvCxnSpPr>
        <p:spPr bwMode="gray">
          <a:xfrm flipV="1">
            <a:off x="220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/>
        </p:nvCxnSpPr>
        <p:spPr bwMode="gray">
          <a:xfrm flipV="1">
            <a:off x="2496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/>
        </p:nvCxnSpPr>
        <p:spPr bwMode="gray">
          <a:xfrm flipV="1">
            <a:off x="3144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/>
        </p:nvCxnSpPr>
        <p:spPr bwMode="gray">
          <a:xfrm flipV="1">
            <a:off x="343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/>
        </p:nvCxnSpPr>
        <p:spPr bwMode="gray">
          <a:xfrm flipV="1">
            <a:off x="408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/>
        </p:nvCxnSpPr>
        <p:spPr bwMode="gray">
          <a:xfrm flipV="1">
            <a:off x="4368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/>
        </p:nvCxnSpPr>
        <p:spPr bwMode="gray">
          <a:xfrm flipV="1">
            <a:off x="5016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/>
        </p:nvCxnSpPr>
        <p:spPr bwMode="gray">
          <a:xfrm flipV="1">
            <a:off x="5304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/>
        </p:nvCxnSpPr>
        <p:spPr bwMode="gray">
          <a:xfrm flipV="1">
            <a:off x="5952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/>
        </p:nvCxnSpPr>
        <p:spPr bwMode="gray">
          <a:xfrm flipV="1">
            <a:off x="624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/>
        </p:nvCxnSpPr>
        <p:spPr bwMode="gray">
          <a:xfrm flipV="1">
            <a:off x="688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/>
        </p:nvCxnSpPr>
        <p:spPr bwMode="gray">
          <a:xfrm flipV="1">
            <a:off x="7176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/>
        </p:nvCxnSpPr>
        <p:spPr bwMode="gray">
          <a:xfrm flipV="1">
            <a:off x="7824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/>
        </p:nvCxnSpPr>
        <p:spPr bwMode="gray">
          <a:xfrm flipV="1">
            <a:off x="811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/>
        </p:nvCxnSpPr>
        <p:spPr bwMode="gray">
          <a:xfrm flipV="1">
            <a:off x="876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/>
        </p:nvCxnSpPr>
        <p:spPr bwMode="gray">
          <a:xfrm flipV="1">
            <a:off x="9048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/>
        </p:nvCxnSpPr>
        <p:spPr bwMode="gray">
          <a:xfrm flipV="1">
            <a:off x="9696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/>
        </p:nvCxnSpPr>
        <p:spPr bwMode="gray">
          <a:xfrm flipV="1">
            <a:off x="9984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/>
        </p:nvCxnSpPr>
        <p:spPr bwMode="gray">
          <a:xfrm flipV="1">
            <a:off x="10632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/>
        </p:nvCxnSpPr>
        <p:spPr bwMode="gray">
          <a:xfrm flipV="1">
            <a:off x="1092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/>
        </p:nvCxnSpPr>
        <p:spPr bwMode="gray">
          <a:xfrm flipV="1">
            <a:off x="1156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/>
        </p:nvCxnSpPr>
        <p:spPr bwMode="gray">
          <a:xfrm rot="5400000" flipV="1">
            <a:off x="-192704" y="1437000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/>
        </p:nvCxnSpPr>
        <p:spPr bwMode="gray">
          <a:xfrm rot="5400000" flipV="1">
            <a:off x="-192704" y="6045296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/>
        </p:nvCxnSpPr>
        <p:spPr bwMode="gray">
          <a:xfrm rot="5400000" flipV="1">
            <a:off x="-192704" y="356664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>
            <p:custDataLst>
              <p:tags r:id="rId8"/>
            </p:custDataLst>
          </p:nvPr>
        </p:nvSpPr>
        <p:spPr bwMode="gray">
          <a:xfrm>
            <a:off x="-1270000" y="-127000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624001" y="6380999"/>
            <a:ext cx="648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FD5E7EB4-4CDF-47BB-AF16-07782904B863}" type="slidenum">
              <a:rPr lang="en-US">
                <a:solidFill>
                  <a:srgbClr val="2DA2BF"/>
                </a:solidFill>
              </a:rPr>
              <a:pPr/>
              <a:t>‹N›</a:t>
            </a:fld>
            <a:endParaRPr lang="en-US" dirty="0">
              <a:solidFill>
                <a:srgbClr val="2DA2BF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1272000" y="6380999"/>
            <a:ext cx="8718972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>
              <a:solidFill>
                <a:srgbClr val="2DA2B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623888" y="1485000"/>
            <a:ext cx="10944227" cy="46078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623888" y="700022"/>
            <a:ext cx="10944225" cy="35673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  <p:pic>
        <p:nvPicPr>
          <p:cNvPr id="70" name="Immagine 6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984" y="5686886"/>
            <a:ext cx="1288680" cy="128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53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hf sldNum="0" hdr="0" ft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200" b="1" kern="1200" baseline="0" dirty="0" smtClean="0">
          <a:solidFill>
            <a:schemeClr val="accent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6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18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6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36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6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538163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6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720725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600" kern="1200" smtClean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orient="horz" pos="935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pos="393">
          <p15:clr>
            <a:srgbClr val="F26B43"/>
          </p15:clr>
        </p15:guide>
        <p15:guide id="5" pos="728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320" y="5661248"/>
            <a:ext cx="1288680" cy="128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79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52F1910D-C9C0-1A48-889C-9FA27678A4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776" y="6010227"/>
            <a:ext cx="1208724" cy="70046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82A0684-F535-4E49-A50C-3332FB737C1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1798378" y="6400690"/>
            <a:ext cx="3747188" cy="1315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92545A1-CDBD-2B4E-97CE-F4CCD0D7544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1798378" y="6225937"/>
            <a:ext cx="1169130" cy="13158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599E0AF-5925-714A-9BC8-18AD4A9662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3318" y="2923913"/>
            <a:ext cx="6206540" cy="10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04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554492" rtl="0" eaLnBrk="1" latinLnBrk="0" hangingPunct="1">
        <a:lnSpc>
          <a:spcPct val="90000"/>
        </a:lnSpc>
        <a:spcBef>
          <a:spcPct val="0"/>
        </a:spcBef>
        <a:buNone/>
        <a:defRPr sz="266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8623" indent="-138623" algn="l" defTabSz="554492" rtl="0" eaLnBrk="1" latinLnBrk="0" hangingPunct="1">
        <a:lnSpc>
          <a:spcPct val="90000"/>
        </a:lnSpc>
        <a:spcBef>
          <a:spcPts val="606"/>
        </a:spcBef>
        <a:buFont typeface="Arial" panose="020B0604020202020204" pitchFamily="34" charset="0"/>
        <a:buChar char="•"/>
        <a:defRPr sz="1698" kern="1200">
          <a:solidFill>
            <a:schemeClr val="tx1"/>
          </a:solidFill>
          <a:latin typeface="+mn-lt"/>
          <a:ea typeface="+mn-ea"/>
          <a:cs typeface="+mn-cs"/>
        </a:defRPr>
      </a:lvl1pPr>
      <a:lvl2pPr marL="415869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455" kern="1200">
          <a:solidFill>
            <a:schemeClr val="tx1"/>
          </a:solidFill>
          <a:latin typeface="+mn-lt"/>
          <a:ea typeface="+mn-ea"/>
          <a:cs typeface="+mn-cs"/>
        </a:defRPr>
      </a:lvl2pPr>
      <a:lvl3pPr marL="693115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213" kern="1200">
          <a:solidFill>
            <a:schemeClr val="tx1"/>
          </a:solidFill>
          <a:latin typeface="+mn-lt"/>
          <a:ea typeface="+mn-ea"/>
          <a:cs typeface="+mn-cs"/>
        </a:defRPr>
      </a:lvl3pPr>
      <a:lvl4pPr marL="970361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247607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524853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802100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2079346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356592" indent="-138623" algn="l" defTabSz="554492" rtl="0" eaLnBrk="1" latinLnBrk="0" hangingPunct="1">
        <a:lnSpc>
          <a:spcPct val="90000"/>
        </a:lnSpc>
        <a:spcBef>
          <a:spcPts val="303"/>
        </a:spcBef>
        <a:buFont typeface="Arial" panose="020B0604020202020204" pitchFamily="34" charset="0"/>
        <a:buChar char="•"/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1pPr>
      <a:lvl2pPr marL="27724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2pPr>
      <a:lvl3pPr marL="554492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3pPr>
      <a:lvl4pPr marL="831738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4pPr>
      <a:lvl5pPr marL="1108984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5pPr>
      <a:lvl6pPr marL="1386230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6pPr>
      <a:lvl7pPr marL="1663476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7pPr>
      <a:lvl8pPr marL="1940723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8pPr>
      <a:lvl9pPr marL="2217969" algn="l" defTabSz="554492" rtl="0" eaLnBrk="1" latinLnBrk="0" hangingPunct="1">
        <a:defRPr sz="109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36" y="800229"/>
            <a:ext cx="7424928" cy="540105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gray">
          <a:xfrm>
            <a:off x="4796482" y="1342310"/>
            <a:ext cx="7200800" cy="4536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85587836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3" imgW="360" imgH="360" progId="">
                  <p:embed/>
                </p:oleObj>
              </mc:Choice>
              <mc:Fallback>
                <p:oleObj name="think-cell Slide" r:id="rId13" imgW="360" imgH="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Gerade Verbindung 36"/>
          <p:cNvCxnSpPr/>
          <p:nvPr/>
        </p:nvCxnSpPr>
        <p:spPr bwMode="gray">
          <a:xfrm flipV="1">
            <a:off x="624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/>
        </p:nvCxnSpPr>
        <p:spPr bwMode="gray">
          <a:xfrm flipV="1">
            <a:off x="1272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/>
        </p:nvCxnSpPr>
        <p:spPr bwMode="gray">
          <a:xfrm flipV="1">
            <a:off x="156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/>
        </p:nvCxnSpPr>
        <p:spPr bwMode="gray">
          <a:xfrm flipV="1">
            <a:off x="220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/>
        </p:nvCxnSpPr>
        <p:spPr bwMode="gray">
          <a:xfrm flipV="1">
            <a:off x="2496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/>
        </p:nvCxnSpPr>
        <p:spPr bwMode="gray">
          <a:xfrm flipV="1">
            <a:off x="3144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/>
        </p:nvCxnSpPr>
        <p:spPr bwMode="gray">
          <a:xfrm flipV="1">
            <a:off x="343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/>
        </p:nvCxnSpPr>
        <p:spPr bwMode="gray">
          <a:xfrm flipV="1">
            <a:off x="408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/>
        </p:nvCxnSpPr>
        <p:spPr bwMode="gray">
          <a:xfrm flipV="1">
            <a:off x="4368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/>
        </p:nvCxnSpPr>
        <p:spPr bwMode="gray">
          <a:xfrm flipV="1">
            <a:off x="5016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/>
        </p:nvCxnSpPr>
        <p:spPr bwMode="gray">
          <a:xfrm flipV="1">
            <a:off x="5304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/>
        </p:nvCxnSpPr>
        <p:spPr bwMode="gray">
          <a:xfrm flipV="1">
            <a:off x="5952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/>
        </p:nvCxnSpPr>
        <p:spPr bwMode="gray">
          <a:xfrm flipV="1">
            <a:off x="624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/>
        </p:nvCxnSpPr>
        <p:spPr bwMode="gray">
          <a:xfrm flipV="1">
            <a:off x="688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/>
        </p:nvCxnSpPr>
        <p:spPr bwMode="gray">
          <a:xfrm flipV="1">
            <a:off x="7176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/>
        </p:nvCxnSpPr>
        <p:spPr bwMode="gray">
          <a:xfrm flipV="1">
            <a:off x="7824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/>
        </p:nvCxnSpPr>
        <p:spPr bwMode="gray">
          <a:xfrm flipV="1">
            <a:off x="811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/>
        </p:nvCxnSpPr>
        <p:spPr bwMode="gray">
          <a:xfrm flipV="1">
            <a:off x="876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/>
        </p:nvCxnSpPr>
        <p:spPr bwMode="gray">
          <a:xfrm flipV="1">
            <a:off x="9048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/>
        </p:nvCxnSpPr>
        <p:spPr bwMode="gray">
          <a:xfrm flipV="1">
            <a:off x="9696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/>
        </p:nvCxnSpPr>
        <p:spPr bwMode="gray">
          <a:xfrm flipV="1">
            <a:off x="9984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/>
        </p:nvCxnSpPr>
        <p:spPr bwMode="gray">
          <a:xfrm flipV="1">
            <a:off x="10632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/>
        </p:nvCxnSpPr>
        <p:spPr bwMode="gray">
          <a:xfrm flipV="1">
            <a:off x="1092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/>
        </p:nvCxnSpPr>
        <p:spPr bwMode="gray">
          <a:xfrm flipV="1">
            <a:off x="1156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/>
        </p:nvCxnSpPr>
        <p:spPr bwMode="gray">
          <a:xfrm flipV="1">
            <a:off x="624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/>
        </p:nvCxnSpPr>
        <p:spPr bwMode="gray">
          <a:xfrm flipV="1">
            <a:off x="1272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/>
        </p:nvCxnSpPr>
        <p:spPr bwMode="gray">
          <a:xfrm flipV="1">
            <a:off x="156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/>
        </p:nvCxnSpPr>
        <p:spPr bwMode="gray">
          <a:xfrm flipV="1">
            <a:off x="220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/>
        </p:nvCxnSpPr>
        <p:spPr bwMode="gray">
          <a:xfrm flipV="1">
            <a:off x="2496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/>
        </p:nvCxnSpPr>
        <p:spPr bwMode="gray">
          <a:xfrm flipV="1">
            <a:off x="3144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/>
        </p:nvCxnSpPr>
        <p:spPr bwMode="gray">
          <a:xfrm flipV="1">
            <a:off x="343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/>
        </p:nvCxnSpPr>
        <p:spPr bwMode="gray">
          <a:xfrm flipV="1">
            <a:off x="408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/>
        </p:nvCxnSpPr>
        <p:spPr bwMode="gray">
          <a:xfrm flipV="1">
            <a:off x="4368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/>
        </p:nvCxnSpPr>
        <p:spPr bwMode="gray">
          <a:xfrm flipV="1">
            <a:off x="5016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/>
        </p:nvCxnSpPr>
        <p:spPr bwMode="gray">
          <a:xfrm flipV="1">
            <a:off x="5304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/>
        </p:nvCxnSpPr>
        <p:spPr bwMode="gray">
          <a:xfrm flipV="1">
            <a:off x="5952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/>
        </p:nvCxnSpPr>
        <p:spPr bwMode="gray">
          <a:xfrm flipV="1">
            <a:off x="624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/>
        </p:nvCxnSpPr>
        <p:spPr bwMode="gray">
          <a:xfrm flipV="1">
            <a:off x="688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/>
        </p:nvCxnSpPr>
        <p:spPr bwMode="gray">
          <a:xfrm flipV="1">
            <a:off x="7176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/>
        </p:nvCxnSpPr>
        <p:spPr bwMode="gray">
          <a:xfrm flipV="1">
            <a:off x="7824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/>
        </p:nvCxnSpPr>
        <p:spPr bwMode="gray">
          <a:xfrm flipV="1">
            <a:off x="811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/>
        </p:nvCxnSpPr>
        <p:spPr bwMode="gray">
          <a:xfrm flipV="1">
            <a:off x="876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/>
        </p:nvCxnSpPr>
        <p:spPr bwMode="gray">
          <a:xfrm flipV="1">
            <a:off x="9048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/>
        </p:nvCxnSpPr>
        <p:spPr bwMode="gray">
          <a:xfrm flipV="1">
            <a:off x="9696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/>
        </p:nvCxnSpPr>
        <p:spPr bwMode="gray">
          <a:xfrm flipV="1">
            <a:off x="9984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/>
        </p:nvCxnSpPr>
        <p:spPr bwMode="gray">
          <a:xfrm flipV="1">
            <a:off x="10632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/>
        </p:nvCxnSpPr>
        <p:spPr bwMode="gray">
          <a:xfrm flipV="1">
            <a:off x="1092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/>
        </p:nvCxnSpPr>
        <p:spPr bwMode="gray">
          <a:xfrm flipV="1">
            <a:off x="1156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/>
        </p:nvCxnSpPr>
        <p:spPr bwMode="gray">
          <a:xfrm rot="5400000" flipV="1">
            <a:off x="-192704" y="1437000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/>
        </p:nvCxnSpPr>
        <p:spPr bwMode="gray">
          <a:xfrm rot="5400000" flipV="1">
            <a:off x="-192704" y="6045296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/>
        </p:nvCxnSpPr>
        <p:spPr bwMode="gray">
          <a:xfrm rot="5400000" flipV="1">
            <a:off x="-192704" y="356664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>
            <p:custDataLst>
              <p:tags r:id="rId10"/>
            </p:custDataLst>
          </p:nvPr>
        </p:nvSpPr>
        <p:spPr bwMode="gray">
          <a:xfrm>
            <a:off x="-1270000" y="-127000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624001" y="6380999"/>
            <a:ext cx="648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D5E7EB4-4CDF-47BB-AF16-07782904B863}" type="slidenum">
              <a:rPr lang="en-US">
                <a:solidFill>
                  <a:srgbClr val="2DA2BF"/>
                </a:solidFill>
              </a:rPr>
              <a:pPr/>
              <a:t>‹N›</a:t>
            </a:fld>
            <a:endParaRPr lang="en-US" dirty="0">
              <a:solidFill>
                <a:srgbClr val="2DA2BF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1272000" y="6380999"/>
            <a:ext cx="8718972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2DA2B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623888" y="1485000"/>
            <a:ext cx="10944227" cy="46078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623888" y="700022"/>
            <a:ext cx="10944225" cy="35673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</p:spTree>
    <p:extLst>
      <p:ext uri="{BB962C8B-B14F-4D97-AF65-F5344CB8AC3E}">
        <p14:creationId xmlns:p14="http://schemas.microsoft.com/office/powerpoint/2010/main" val="4048206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p:hf sldNum="0" hdr="0" ft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200" b="1" kern="1200" baseline="0" dirty="0" smtClean="0">
          <a:solidFill>
            <a:schemeClr val="accent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600" kern="1200" smtClean="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18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600" kern="1200" smtClean="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36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600" kern="1200" smtClean="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538163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600" kern="1200" smtClean="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720725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600" kern="1200" smtClean="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 userDrawn="1">
          <p15:clr>
            <a:srgbClr val="F26B43"/>
          </p15:clr>
        </p15:guide>
        <p15:guide id="2" orient="horz" pos="935" userDrawn="1">
          <p15:clr>
            <a:srgbClr val="F26B43"/>
          </p15:clr>
        </p15:guide>
        <p15:guide id="3" orient="horz" pos="3838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7287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0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36" y="800229"/>
            <a:ext cx="7424928" cy="540105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 bwMode="gray">
          <a:xfrm>
            <a:off x="4796483" y="1342310"/>
            <a:ext cx="7200800" cy="453650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algn="ctr">
              <a:spcBef>
                <a:spcPts val="300"/>
              </a:spcBef>
              <a:spcAft>
                <a:spcPts val="3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8"/>
            </p:custDataLst>
          </p:nvPr>
        </p:nvGraphicFramePr>
        <p:xfrm>
          <a:off x="1589" y="1596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2" imgW="360" imgH="360" progId="">
                  <p:embed/>
                </p:oleObj>
              </mc:Choice>
              <mc:Fallback>
                <p:oleObj name="think-cell Slide" r:id="rId22" imgW="360" imgH="360" progId="">
                  <p:embed/>
                  <p:pic>
                    <p:nvPicPr>
                      <p:cNvPr id="2" name="Object 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596"/>
                        <a:ext cx="1587" cy="1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Gerade Verbindung 36"/>
          <p:cNvCxnSpPr/>
          <p:nvPr/>
        </p:nvCxnSpPr>
        <p:spPr bwMode="gray">
          <a:xfrm flipV="1">
            <a:off x="624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37"/>
          <p:cNvCxnSpPr/>
          <p:nvPr/>
        </p:nvCxnSpPr>
        <p:spPr bwMode="gray">
          <a:xfrm flipV="1">
            <a:off x="1272000" y="-171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36"/>
          <p:cNvCxnSpPr/>
          <p:nvPr/>
        </p:nvCxnSpPr>
        <p:spPr bwMode="gray">
          <a:xfrm flipV="1">
            <a:off x="1560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37"/>
          <p:cNvCxnSpPr/>
          <p:nvPr/>
        </p:nvCxnSpPr>
        <p:spPr bwMode="gray">
          <a:xfrm flipV="1">
            <a:off x="2208000" y="-171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36"/>
          <p:cNvCxnSpPr/>
          <p:nvPr/>
        </p:nvCxnSpPr>
        <p:spPr bwMode="gray">
          <a:xfrm flipV="1">
            <a:off x="2496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37"/>
          <p:cNvCxnSpPr/>
          <p:nvPr/>
        </p:nvCxnSpPr>
        <p:spPr bwMode="gray">
          <a:xfrm flipV="1">
            <a:off x="3144000" y="-170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36"/>
          <p:cNvCxnSpPr/>
          <p:nvPr/>
        </p:nvCxnSpPr>
        <p:spPr bwMode="gray">
          <a:xfrm flipV="1">
            <a:off x="3432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37"/>
          <p:cNvCxnSpPr/>
          <p:nvPr/>
        </p:nvCxnSpPr>
        <p:spPr bwMode="gray">
          <a:xfrm flipV="1">
            <a:off x="4080000" y="-170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36"/>
          <p:cNvCxnSpPr/>
          <p:nvPr/>
        </p:nvCxnSpPr>
        <p:spPr bwMode="gray">
          <a:xfrm flipV="1">
            <a:off x="4368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37"/>
          <p:cNvCxnSpPr/>
          <p:nvPr/>
        </p:nvCxnSpPr>
        <p:spPr bwMode="gray">
          <a:xfrm flipV="1">
            <a:off x="5016000" y="-169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36"/>
          <p:cNvCxnSpPr/>
          <p:nvPr/>
        </p:nvCxnSpPr>
        <p:spPr bwMode="gray">
          <a:xfrm flipV="1">
            <a:off x="5304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37"/>
          <p:cNvCxnSpPr/>
          <p:nvPr/>
        </p:nvCxnSpPr>
        <p:spPr bwMode="gray">
          <a:xfrm flipV="1">
            <a:off x="5952000" y="-169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36"/>
          <p:cNvCxnSpPr/>
          <p:nvPr/>
        </p:nvCxnSpPr>
        <p:spPr bwMode="gray">
          <a:xfrm flipV="1">
            <a:off x="6240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37"/>
          <p:cNvCxnSpPr/>
          <p:nvPr/>
        </p:nvCxnSpPr>
        <p:spPr bwMode="gray">
          <a:xfrm flipV="1">
            <a:off x="6888000" y="-169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36"/>
          <p:cNvCxnSpPr/>
          <p:nvPr/>
        </p:nvCxnSpPr>
        <p:spPr bwMode="gray">
          <a:xfrm flipV="1">
            <a:off x="7176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37"/>
          <p:cNvCxnSpPr/>
          <p:nvPr/>
        </p:nvCxnSpPr>
        <p:spPr bwMode="gray">
          <a:xfrm flipV="1">
            <a:off x="7824000" y="-168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36"/>
          <p:cNvCxnSpPr/>
          <p:nvPr/>
        </p:nvCxnSpPr>
        <p:spPr bwMode="gray">
          <a:xfrm flipV="1">
            <a:off x="8112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7"/>
          <p:cNvCxnSpPr/>
          <p:nvPr/>
        </p:nvCxnSpPr>
        <p:spPr bwMode="gray">
          <a:xfrm flipV="1">
            <a:off x="8760000" y="-168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6"/>
          <p:cNvCxnSpPr/>
          <p:nvPr/>
        </p:nvCxnSpPr>
        <p:spPr bwMode="gray">
          <a:xfrm flipV="1">
            <a:off x="9048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37"/>
          <p:cNvCxnSpPr/>
          <p:nvPr/>
        </p:nvCxnSpPr>
        <p:spPr bwMode="gray">
          <a:xfrm flipV="1">
            <a:off x="9696000" y="-167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36"/>
          <p:cNvCxnSpPr/>
          <p:nvPr/>
        </p:nvCxnSpPr>
        <p:spPr bwMode="gray">
          <a:xfrm flipV="1">
            <a:off x="9984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37"/>
          <p:cNvCxnSpPr/>
          <p:nvPr/>
        </p:nvCxnSpPr>
        <p:spPr bwMode="gray">
          <a:xfrm flipV="1">
            <a:off x="10632000" y="-167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6"/>
          <p:cNvCxnSpPr/>
          <p:nvPr/>
        </p:nvCxnSpPr>
        <p:spPr bwMode="gray">
          <a:xfrm flipV="1">
            <a:off x="10920000" y="-16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7"/>
          <p:cNvCxnSpPr/>
          <p:nvPr/>
        </p:nvCxnSpPr>
        <p:spPr bwMode="gray">
          <a:xfrm flipV="1">
            <a:off x="11568000" y="-16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36"/>
          <p:cNvCxnSpPr/>
          <p:nvPr/>
        </p:nvCxnSpPr>
        <p:spPr bwMode="gray">
          <a:xfrm flipV="1">
            <a:off x="624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37"/>
          <p:cNvCxnSpPr/>
          <p:nvPr/>
        </p:nvCxnSpPr>
        <p:spPr bwMode="gray">
          <a:xfrm flipV="1">
            <a:off x="1272000" y="6952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6"/>
          <p:cNvCxnSpPr/>
          <p:nvPr/>
        </p:nvCxnSpPr>
        <p:spPr bwMode="gray">
          <a:xfrm flipV="1">
            <a:off x="1560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37"/>
          <p:cNvCxnSpPr/>
          <p:nvPr/>
        </p:nvCxnSpPr>
        <p:spPr bwMode="gray">
          <a:xfrm flipV="1">
            <a:off x="2208000" y="6952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36"/>
          <p:cNvCxnSpPr/>
          <p:nvPr/>
        </p:nvCxnSpPr>
        <p:spPr bwMode="gray">
          <a:xfrm flipV="1">
            <a:off x="2496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37"/>
          <p:cNvCxnSpPr/>
          <p:nvPr/>
        </p:nvCxnSpPr>
        <p:spPr bwMode="gray">
          <a:xfrm flipV="1">
            <a:off x="3144000" y="6953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36"/>
          <p:cNvCxnSpPr/>
          <p:nvPr/>
        </p:nvCxnSpPr>
        <p:spPr bwMode="gray">
          <a:xfrm flipV="1">
            <a:off x="3432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37"/>
          <p:cNvCxnSpPr/>
          <p:nvPr/>
        </p:nvCxnSpPr>
        <p:spPr bwMode="gray">
          <a:xfrm flipV="1">
            <a:off x="4080000" y="6953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Gerade Verbindung 36"/>
          <p:cNvCxnSpPr/>
          <p:nvPr/>
        </p:nvCxnSpPr>
        <p:spPr bwMode="gray">
          <a:xfrm flipV="1">
            <a:off x="4368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Gerade Verbindung 37"/>
          <p:cNvCxnSpPr/>
          <p:nvPr/>
        </p:nvCxnSpPr>
        <p:spPr bwMode="gray">
          <a:xfrm flipV="1">
            <a:off x="5016000" y="6953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36"/>
          <p:cNvCxnSpPr/>
          <p:nvPr/>
        </p:nvCxnSpPr>
        <p:spPr bwMode="gray">
          <a:xfrm flipV="1">
            <a:off x="5304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37"/>
          <p:cNvCxnSpPr/>
          <p:nvPr/>
        </p:nvCxnSpPr>
        <p:spPr bwMode="gray">
          <a:xfrm flipV="1">
            <a:off x="5952000" y="6954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36"/>
          <p:cNvCxnSpPr/>
          <p:nvPr/>
        </p:nvCxnSpPr>
        <p:spPr bwMode="gray">
          <a:xfrm flipV="1">
            <a:off x="6240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37"/>
          <p:cNvCxnSpPr/>
          <p:nvPr/>
        </p:nvCxnSpPr>
        <p:spPr bwMode="gray">
          <a:xfrm flipV="1">
            <a:off x="6888000" y="6954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36"/>
          <p:cNvCxnSpPr/>
          <p:nvPr/>
        </p:nvCxnSpPr>
        <p:spPr bwMode="gray">
          <a:xfrm flipV="1">
            <a:off x="7176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37"/>
          <p:cNvCxnSpPr/>
          <p:nvPr/>
        </p:nvCxnSpPr>
        <p:spPr bwMode="gray">
          <a:xfrm flipV="1">
            <a:off x="7824000" y="6955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36"/>
          <p:cNvCxnSpPr/>
          <p:nvPr/>
        </p:nvCxnSpPr>
        <p:spPr bwMode="gray">
          <a:xfrm flipV="1">
            <a:off x="8112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 Verbindung 37"/>
          <p:cNvCxnSpPr/>
          <p:nvPr/>
        </p:nvCxnSpPr>
        <p:spPr bwMode="gray">
          <a:xfrm flipV="1">
            <a:off x="8760000" y="69554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36"/>
          <p:cNvCxnSpPr/>
          <p:nvPr/>
        </p:nvCxnSpPr>
        <p:spPr bwMode="gray">
          <a:xfrm flipV="1">
            <a:off x="9048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37"/>
          <p:cNvCxnSpPr/>
          <p:nvPr/>
        </p:nvCxnSpPr>
        <p:spPr bwMode="gray">
          <a:xfrm flipV="1">
            <a:off x="9696000" y="69558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36"/>
          <p:cNvCxnSpPr/>
          <p:nvPr/>
        </p:nvCxnSpPr>
        <p:spPr bwMode="gray">
          <a:xfrm flipV="1">
            <a:off x="9984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37"/>
          <p:cNvCxnSpPr/>
          <p:nvPr/>
        </p:nvCxnSpPr>
        <p:spPr bwMode="gray">
          <a:xfrm flipV="1">
            <a:off x="10632000" y="69562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36"/>
          <p:cNvCxnSpPr/>
          <p:nvPr/>
        </p:nvCxnSpPr>
        <p:spPr bwMode="gray">
          <a:xfrm flipV="1">
            <a:off x="10920000" y="69570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37"/>
          <p:cNvCxnSpPr/>
          <p:nvPr/>
        </p:nvCxnSpPr>
        <p:spPr bwMode="gray">
          <a:xfrm flipV="1">
            <a:off x="11568000" y="6956600"/>
            <a:ext cx="0" cy="72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61"/>
          <p:cNvCxnSpPr/>
          <p:nvPr/>
        </p:nvCxnSpPr>
        <p:spPr bwMode="gray">
          <a:xfrm rot="5400000" flipV="1">
            <a:off x="-192704" y="1437000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/>
        </p:nvCxnSpPr>
        <p:spPr bwMode="gray">
          <a:xfrm rot="5400000" flipV="1">
            <a:off x="-192704" y="6045296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64"/>
          <p:cNvCxnSpPr/>
          <p:nvPr/>
        </p:nvCxnSpPr>
        <p:spPr bwMode="gray">
          <a:xfrm rot="5400000" flipV="1">
            <a:off x="-192704" y="356664"/>
            <a:ext cx="0" cy="96000"/>
          </a:xfrm>
          <a:prstGeom prst="line">
            <a:avLst/>
          </a:prstGeom>
          <a:ln w="3175">
            <a:solidFill>
              <a:srgbClr val="99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mpower - DO NOT DELETE!!!" hidden="1"/>
          <p:cNvSpPr/>
          <p:nvPr>
            <p:custDataLst>
              <p:tags r:id="rId19"/>
            </p:custDataLst>
          </p:nvPr>
        </p:nvSpPr>
        <p:spPr bwMode="gray">
          <a:xfrm>
            <a:off x="-1270000" y="-1270000"/>
            <a:ext cx="0" cy="0"/>
          </a:xfrm>
          <a:prstGeom prst="ellipse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prstClr val="whit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6" name="Slide Number Placeholder 65"/>
          <p:cNvSpPr>
            <a:spLocks noGrp="1"/>
          </p:cNvSpPr>
          <p:nvPr>
            <p:ph type="sldNum" sz="quarter" idx="4"/>
          </p:nvPr>
        </p:nvSpPr>
        <p:spPr bwMode="gray">
          <a:xfrm>
            <a:off x="624001" y="6380999"/>
            <a:ext cx="648000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fld id="{FD5E7EB4-4CDF-47BB-AF16-07782904B863}" type="slidenum">
              <a:rPr lang="en-US" smtClean="0">
                <a:solidFill>
                  <a:srgbClr val="2DA2BF"/>
                </a:solidFill>
              </a:rPr>
              <a:pPr/>
              <a:t>‹N›</a:t>
            </a:fld>
            <a:endParaRPr lang="en-US" dirty="0">
              <a:solidFill>
                <a:srgbClr val="2DA2BF"/>
              </a:solidFill>
            </a:endParaRPr>
          </a:p>
        </p:txBody>
      </p:sp>
      <p:sp>
        <p:nvSpPr>
          <p:cNvPr id="67" name="Footer Placeholder 66"/>
          <p:cNvSpPr>
            <a:spLocks noGrp="1"/>
          </p:cNvSpPr>
          <p:nvPr>
            <p:ph type="ftr" sz="quarter" idx="3"/>
          </p:nvPr>
        </p:nvSpPr>
        <p:spPr bwMode="gray">
          <a:xfrm>
            <a:off x="1272003" y="6380999"/>
            <a:ext cx="8718972" cy="216172"/>
          </a:xfrm>
          <a:prstGeom prst="rect">
            <a:avLst/>
          </a:prstGeom>
        </p:spPr>
        <p:txBody>
          <a:bodyPr vert="horz" lIns="0" tIns="0" rIns="0" bIns="36000" rtlCol="0" anchor="b" anchorCtr="0"/>
          <a:lstStyle>
            <a:lvl1pPr>
              <a:defRPr lang="de-DE" sz="80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endParaRPr lang="en-US" dirty="0">
              <a:solidFill>
                <a:srgbClr val="2DA2BF"/>
              </a:solidFill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 bwMode="gray">
          <a:xfrm>
            <a:off x="623889" y="1485000"/>
            <a:ext cx="10944227" cy="46078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 bwMode="gray">
          <a:xfrm>
            <a:off x="623893" y="700022"/>
            <a:ext cx="10944225" cy="35673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18000" rtlCol="0" anchor="b" anchorCtr="0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noProof="0" dirty="0"/>
              <a:t>Insert slide title here (max. 2 lines | max. 1 line with Action Title)</a:t>
            </a:r>
          </a:p>
        </p:txBody>
      </p:sp>
      <p:pic>
        <p:nvPicPr>
          <p:cNvPr id="70" name="Immagine 6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984" y="5686886"/>
            <a:ext cx="1288680" cy="128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5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</p:sldLayoutIdLst>
  <p:hf sldNum="0" hdr="0" ftr="0" dt="0"/>
  <p:txStyles>
    <p:titleStyle>
      <a:lvl1pPr algn="l" defTabSz="914400" rtl="0" eaLnBrk="1" latinLnBrk="0" hangingPunct="1">
        <a:lnSpc>
          <a:spcPts val="2400"/>
        </a:lnSpc>
        <a:spcBef>
          <a:spcPct val="0"/>
        </a:spcBef>
        <a:buNone/>
        <a:defRPr lang="de-DE" sz="2200" b="1" kern="1200" baseline="0" dirty="0" smtClean="0">
          <a:solidFill>
            <a:schemeClr val="accent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5000"/>
        </a:lnSpc>
        <a:spcBef>
          <a:spcPts val="600"/>
        </a:spcBef>
        <a:spcAft>
          <a:spcPts val="300"/>
        </a:spcAft>
        <a:buFont typeface="Arial" panose="020B0604020202020204" pitchFamily="34" charset="0"/>
        <a:buNone/>
        <a:defRPr lang="en-US" sz="1600" kern="1200" smtClean="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18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"/>
        <a:defRPr lang="en-US" sz="1600" kern="1200" smtClean="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36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accent1"/>
        </a:buClr>
        <a:buFont typeface="Symbol" panose="05050102010706020507" pitchFamily="18" charset="2"/>
        <a:buChar char="-"/>
        <a:defRPr lang="en-US" sz="1600" kern="1200" smtClean="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538163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en-US" sz="1600" kern="1200" smtClean="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720725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lang="de-DE" sz="1600" kern="1200" smtClean="0">
          <a:solidFill>
            <a:schemeClr val="tx1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6pPr>
      <a:lvl7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7pPr>
      <a:lvl8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 baseline="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8pPr>
      <a:lvl9pPr marL="720000" indent="-180000" algn="l" defTabSz="914400" rtl="0" eaLnBrk="1" latinLnBrk="0" hangingPunct="1">
        <a:lnSpc>
          <a:spcPct val="105000"/>
        </a:lnSpc>
        <a:spcBef>
          <a:spcPts val="300"/>
        </a:spcBef>
        <a:spcAft>
          <a:spcPts val="300"/>
        </a:spcAft>
        <a:buClr>
          <a:schemeClr val="bg2"/>
        </a:buClr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fr-FR"/>
      </a:defPPr>
      <a:lvl1pPr marL="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2" orient="horz" pos="935">
          <p15:clr>
            <a:srgbClr val="F26B43"/>
          </p15:clr>
        </p15:guide>
        <p15:guide id="3" orient="horz" pos="3838">
          <p15:clr>
            <a:srgbClr val="F26B43"/>
          </p15:clr>
        </p15:guide>
        <p15:guide id="4" pos="393">
          <p15:clr>
            <a:srgbClr val="F26B43"/>
          </p15:clr>
        </p15:guide>
        <p15:guide id="5" pos="728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jpeg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85.png"/><Relationship Id="rId7" Type="http://schemas.openxmlformats.org/officeDocument/2006/relationships/diagramLayout" Target="../diagrams/layout7.xml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6" Type="http://schemas.openxmlformats.org/officeDocument/2006/relationships/diagramData" Target="../diagrams/data7.xml"/><Relationship Id="rId5" Type="http://schemas.openxmlformats.org/officeDocument/2006/relationships/image" Target="../media/image87.png"/><Relationship Id="rId10" Type="http://schemas.microsoft.com/office/2007/relationships/diagramDrawing" Target="../diagrams/drawing7.xml"/><Relationship Id="rId4" Type="http://schemas.openxmlformats.org/officeDocument/2006/relationships/image" Target="../media/image86.png"/><Relationship Id="rId9" Type="http://schemas.openxmlformats.org/officeDocument/2006/relationships/diagramColors" Target="../diagrams/colors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1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image" Target="../media/image103.emf"/><Relationship Id="rId7" Type="http://schemas.openxmlformats.org/officeDocument/2006/relationships/image" Target="../media/image107.emf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104.png"/><Relationship Id="rId9" Type="http://schemas.openxmlformats.org/officeDocument/2006/relationships/image" Target="../media/image10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emf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jpeg"/><Relationship Id="rId18" Type="http://schemas.openxmlformats.org/officeDocument/2006/relationships/image" Target="../media/image131.jpeg"/><Relationship Id="rId3" Type="http://schemas.openxmlformats.org/officeDocument/2006/relationships/image" Target="../media/image116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17" Type="http://schemas.openxmlformats.org/officeDocument/2006/relationships/image" Target="../media/image130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9.jpeg"/><Relationship Id="rId20" Type="http://schemas.microsoft.com/office/2007/relationships/hdphoto" Target="../media/hdphoto1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5" Type="http://schemas.openxmlformats.org/officeDocument/2006/relationships/image" Target="../media/image118.jpeg"/><Relationship Id="rId15" Type="http://schemas.openxmlformats.org/officeDocument/2006/relationships/image" Target="../media/image128.png"/><Relationship Id="rId10" Type="http://schemas.openxmlformats.org/officeDocument/2006/relationships/image" Target="../media/image123.jpeg"/><Relationship Id="rId19" Type="http://schemas.openxmlformats.org/officeDocument/2006/relationships/image" Target="../media/image132.pn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Relationship Id="rId14" Type="http://schemas.openxmlformats.org/officeDocument/2006/relationships/image" Target="../media/image127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4">
            <a:extLst>
              <a:ext uri="{FF2B5EF4-FFF2-40B4-BE49-F238E27FC236}">
                <a16:creationId xmlns:a16="http://schemas.microsoft.com/office/drawing/2014/main" id="{B73BCE04-A13D-27AB-492B-0DAED058EE61}"/>
              </a:ext>
            </a:extLst>
          </p:cNvPr>
          <p:cNvSpPr txBox="1">
            <a:spLocks/>
          </p:cNvSpPr>
          <p:nvPr/>
        </p:nvSpPr>
        <p:spPr>
          <a:xfrm>
            <a:off x="3000081" y="3567623"/>
            <a:ext cx="5683553" cy="350929"/>
          </a:xfrm>
          <a:prstGeom prst="rect">
            <a:avLst/>
          </a:prstGeom>
        </p:spPr>
        <p:txBody>
          <a:bodyPr/>
          <a:lstStyle>
            <a:lvl1pPr marL="0" indent="0" algn="l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2183" b="0" i="0" kern="1200">
                <a:solidFill>
                  <a:srgbClr val="0F2C7A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15869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4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3115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2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0361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47607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853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2100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9346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6592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911" b="1">
                <a:latin typeface="Segoe UI" panose="020B0502040204020203" pitchFamily="34" charset="0"/>
                <a:cs typeface="Segoe UI" panose="020B0502040204020203" pitchFamily="34" charset="0"/>
              </a:rPr>
              <a:t>Angelo A. Marino</a:t>
            </a:r>
            <a:endParaRPr lang="en-GB" sz="2911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16B5559F-7F08-F19F-10F1-9CFEA92E8112}"/>
              </a:ext>
            </a:extLst>
          </p:cNvPr>
          <p:cNvSpPr/>
          <p:nvPr/>
        </p:nvSpPr>
        <p:spPr>
          <a:xfrm>
            <a:off x="3863752" y="4523154"/>
            <a:ext cx="4095534" cy="1271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554492">
              <a:lnSpc>
                <a:spcPct val="150000"/>
              </a:lnSpc>
              <a:spcBef>
                <a:spcPct val="20000"/>
              </a:spcBef>
              <a:defRPr/>
            </a:pPr>
            <a:r>
              <a:rPr lang="en-GB" sz="1698" b="1" kern="0" dirty="0">
                <a:solidFill>
                  <a:srgbClr val="0F2C7A"/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ANDROS Clinica Day Surgery </a:t>
            </a:r>
          </a:p>
          <a:p>
            <a:pPr algn="ctr" defTabSz="554492">
              <a:lnSpc>
                <a:spcPct val="150000"/>
              </a:lnSpc>
              <a:spcBef>
                <a:spcPct val="20000"/>
              </a:spcBef>
              <a:defRPr/>
            </a:pPr>
            <a:r>
              <a:rPr lang="en-GB" sz="1698" b="1" kern="0" dirty="0" err="1">
                <a:solidFill>
                  <a:srgbClr val="0F2C7A"/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Unità</a:t>
            </a:r>
            <a:r>
              <a:rPr lang="en-GB" sz="1698" b="1" kern="0" dirty="0">
                <a:solidFill>
                  <a:srgbClr val="0F2C7A"/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 di Medicina </a:t>
            </a:r>
            <a:r>
              <a:rPr lang="en-GB" sz="1698" b="1" kern="0" dirty="0" err="1">
                <a:solidFill>
                  <a:srgbClr val="0F2C7A"/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della</a:t>
            </a:r>
            <a:r>
              <a:rPr lang="en-GB" sz="1698" b="1" kern="0" dirty="0">
                <a:solidFill>
                  <a:srgbClr val="0F2C7A"/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 </a:t>
            </a:r>
            <a:r>
              <a:rPr lang="en-GB" sz="1698" b="1" kern="0" dirty="0" err="1">
                <a:solidFill>
                  <a:srgbClr val="0F2C7A"/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Riproduzione</a:t>
            </a:r>
            <a:endParaRPr lang="en-GB" sz="1698" b="1" kern="0" dirty="0">
              <a:solidFill>
                <a:srgbClr val="0F2C7A"/>
              </a:solidFill>
              <a:latin typeface="Segoe UI" panose="020B0502040204020203" pitchFamily="34" charset="0"/>
              <a:ea typeface="MS PGothic" pitchFamily="34" charset="-128"/>
              <a:cs typeface="Segoe UI" panose="020B0502040204020203" pitchFamily="34" charset="0"/>
            </a:endParaRPr>
          </a:p>
          <a:p>
            <a:pPr algn="ctr" defTabSz="554492">
              <a:lnSpc>
                <a:spcPct val="150000"/>
              </a:lnSpc>
              <a:defRPr/>
            </a:pPr>
            <a:r>
              <a:rPr lang="en-GB" sz="1698" b="1" kern="0" dirty="0">
                <a:solidFill>
                  <a:srgbClr val="0F2C7A"/>
                </a:solidFill>
                <a:latin typeface="Segoe UI" panose="020B0502040204020203" pitchFamily="34" charset="0"/>
                <a:ea typeface="MS PGothic" pitchFamily="34" charset="-128"/>
                <a:cs typeface="Segoe UI" panose="020B0502040204020203" pitchFamily="34" charset="0"/>
              </a:rPr>
              <a:t>Palermo</a:t>
            </a:r>
          </a:p>
        </p:txBody>
      </p:sp>
      <p:sp>
        <p:nvSpPr>
          <p:cNvPr id="9" name="Marcador de texto 3">
            <a:extLst>
              <a:ext uri="{FF2B5EF4-FFF2-40B4-BE49-F238E27FC236}">
                <a16:creationId xmlns:a16="http://schemas.microsoft.com/office/drawing/2014/main" id="{1132363D-E031-2EC1-7165-CC0E772769C0}"/>
              </a:ext>
            </a:extLst>
          </p:cNvPr>
          <p:cNvSpPr txBox="1">
            <a:spLocks/>
          </p:cNvSpPr>
          <p:nvPr/>
        </p:nvSpPr>
        <p:spPr>
          <a:xfrm>
            <a:off x="859085" y="288844"/>
            <a:ext cx="10304328" cy="877947"/>
          </a:xfrm>
          <a:prstGeom prst="rect">
            <a:avLst/>
          </a:prstGeom>
        </p:spPr>
        <p:txBody>
          <a:bodyPr/>
          <a:lstStyle>
            <a:lvl1pPr marL="0" indent="0" algn="l" defTabSz="554492" rtl="0" eaLnBrk="1" latinLnBrk="0" hangingPunct="1">
              <a:lnSpc>
                <a:spcPct val="90000"/>
              </a:lnSpc>
              <a:spcBef>
                <a:spcPts val="606"/>
              </a:spcBef>
              <a:buFont typeface="Arial" panose="020B0604020202020204" pitchFamily="34" charset="0"/>
              <a:buNone/>
              <a:defRPr sz="6974" b="1" i="0" kern="120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15869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45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3115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2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0361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47607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24853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2100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79346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56592" indent="-138623" algn="l" defTabSz="554492" rtl="0" eaLnBrk="1" latinLnBrk="0" hangingPunct="1">
              <a:lnSpc>
                <a:spcPct val="90000"/>
              </a:lnSpc>
              <a:spcBef>
                <a:spcPts val="303"/>
              </a:spcBef>
              <a:buFont typeface="Arial" panose="020B0604020202020204" pitchFamily="34" charset="0"/>
              <a:buChar char="•"/>
              <a:defRPr sz="109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54492" rtl="0" eaLnBrk="1" fontAlgn="auto" latinLnBrk="0" hangingPunct="1">
              <a:lnSpc>
                <a:spcPct val="150000"/>
              </a:lnSpc>
              <a:spcBef>
                <a:spcPts val="606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Infertilità e obesità: trattamento ormonale e risultati IVF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2042127"/>
            <a:ext cx="37623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D5CE4D1-5BFE-C186-E4B2-79C14731A0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55" y="1092483"/>
            <a:ext cx="374152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714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AB6A14D-ABB5-E1E9-8C52-29DE6E065109}"/>
              </a:ext>
            </a:extLst>
          </p:cNvPr>
          <p:cNvSpPr txBox="1">
            <a:spLocks/>
          </p:cNvSpPr>
          <p:nvPr/>
        </p:nvSpPr>
        <p:spPr bwMode="gray">
          <a:xfrm>
            <a:off x="647840" y="836712"/>
            <a:ext cx="9217024" cy="137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"/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538163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720725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lang="de-DE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BF47D6BE-E0D4-D640-A350-BFB2E6BFB5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9362607"/>
              </p:ext>
            </p:extLst>
          </p:nvPr>
        </p:nvGraphicFramePr>
        <p:xfrm>
          <a:off x="2301518" y="620688"/>
          <a:ext cx="756334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1620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>
                                            <p:graphicEl>
                                              <a:dgm id="{665DF098-84AB-4C64-A690-B907F6E601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65DF098-84AB-4C64-A690-B907F6E601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graphicEl>
                                              <a:dgm id="{86BF7416-A095-43E2-9650-1B0817D751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6BF7416-A095-43E2-9650-1B0817D75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72B0D8D5-8074-4FC2-9B9B-E8FD6451DC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2B0D8D5-8074-4FC2-9B9B-E8FD6451D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87DB543D-4DA3-4E6F-90FA-1E7B08DB82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DB543D-4DA3-4E6F-90FA-1E7B08DB8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FEB79A4-F17A-8656-842B-5CB0733D66D1}"/>
              </a:ext>
            </a:extLst>
          </p:cNvPr>
          <p:cNvSpPr/>
          <p:nvPr/>
        </p:nvSpPr>
        <p:spPr>
          <a:xfrm>
            <a:off x="239597" y="3013296"/>
            <a:ext cx="1368152" cy="447074"/>
          </a:xfrm>
          <a:prstGeom prst="rect">
            <a:avLst/>
          </a:prstGeom>
          <a:solidFill>
            <a:srgbClr val="7FA23E"/>
          </a:solidFill>
          <a:ln w="9525" cap="flat" cmpd="sng" algn="ctr">
            <a:solidFill>
              <a:srgbClr val="7FA23E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Dieta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33BC039-8FB0-5CD0-001E-069D27F6B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1" y="14318"/>
            <a:ext cx="6824532" cy="2815119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E0A2D925-31C9-1F70-D7E5-DE8696067163}"/>
              </a:ext>
            </a:extLst>
          </p:cNvPr>
          <p:cNvSpPr/>
          <p:nvPr/>
        </p:nvSpPr>
        <p:spPr>
          <a:xfrm>
            <a:off x="2861156" y="230342"/>
            <a:ext cx="9482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7FA23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2024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A35D6A6C-1DCA-91D9-135E-C85CB7488623}"/>
              </a:ext>
            </a:extLst>
          </p:cNvPr>
          <p:cNvSpPr/>
          <p:nvPr/>
        </p:nvSpPr>
        <p:spPr bwMode="gray">
          <a:xfrm>
            <a:off x="204101" y="3500794"/>
            <a:ext cx="10729192" cy="1152128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</a:rPr>
              <a:t>Riduzione apporto calorico giornaliero di 500-800 kcal, fino a un apporto calorico giornaliero tra 1200 e 1600 kcal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</a:rPr>
              <a:t>Consigli di alimentazione sana (riduzione grassi e carboidrati e aumento dell’apporto proteico)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87EFEB8-59FC-5322-CC35-E4186C9A80A5}"/>
              </a:ext>
            </a:extLst>
          </p:cNvPr>
          <p:cNvSpPr/>
          <p:nvPr/>
        </p:nvSpPr>
        <p:spPr>
          <a:xfrm>
            <a:off x="204101" y="5075986"/>
            <a:ext cx="2932692" cy="447074"/>
          </a:xfrm>
          <a:prstGeom prst="rect">
            <a:avLst/>
          </a:prstGeom>
          <a:solidFill>
            <a:srgbClr val="434343"/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GB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Esercizio</a:t>
            </a:r>
            <a:r>
              <a:rPr lang="en-GB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fisico</a:t>
            </a:r>
            <a:endParaRPr lang="en-GB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1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BE4FAB3-C50E-BB8C-1EC4-7823DEFE4E6C}"/>
              </a:ext>
            </a:extLst>
          </p:cNvPr>
          <p:cNvSpPr/>
          <p:nvPr/>
        </p:nvSpPr>
        <p:spPr bwMode="gray">
          <a:xfrm>
            <a:off x="204101" y="5589240"/>
            <a:ext cx="10754707" cy="904551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600" kern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/>
              </a:rPr>
              <a:t>Esercizi aerobici moderati, con l'obiettivo di raggiungere un minimo di 150 minuti di esercizio settimanale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C346243-F46D-2D32-64FE-82531203BB4F}"/>
              </a:ext>
            </a:extLst>
          </p:cNvPr>
          <p:cNvSpPr/>
          <p:nvPr/>
        </p:nvSpPr>
        <p:spPr>
          <a:xfrm>
            <a:off x="7345428" y="116632"/>
            <a:ext cx="4680520" cy="16002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Network m</a:t>
            </a:r>
            <a:r>
              <a:rPr kumimoji="0" lang="it-IT" sz="1100" b="1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eta-analysis</a:t>
            </a:r>
            <a:endParaRPr kumimoji="0" lang="it-IT" sz="1100" b="1" i="1" u="none" strike="noStrike" kern="0" cap="none" spc="0" normalizeH="0" baseline="0" noProof="0" dirty="0">
              <a:ln>
                <a:noFill/>
              </a:ln>
              <a:solidFill>
                <a:srgbClr val="0E2B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+mn-ea"/>
              <a:cs typeface="Segoe UI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100" b="1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Type</a:t>
            </a:r>
            <a:r>
              <a:rPr kumimoji="0" lang="it-IT" sz="1100" b="1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of studies: </a:t>
            </a:r>
            <a:r>
              <a:rPr kumimoji="0" lang="it-IT" sz="1100" b="0" i="1" u="sng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95 </a:t>
            </a:r>
            <a:r>
              <a:rPr kumimoji="0" lang="it-IT" sz="1100" b="0" i="1" u="sng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RCTs</a:t>
            </a:r>
            <a:r>
              <a:rPr kumimoji="0" lang="it-IT" sz="1100" b="0" i="1" u="sng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(</a:t>
            </a:r>
            <a:r>
              <a:rPr kumimoji="0" lang="en-US" sz="1100" b="1" i="1" u="sng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9910 women)</a:t>
            </a:r>
            <a:r>
              <a:rPr kumimoji="0" lang="en-US" sz="1100" b="1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,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between 15 and 49 years of age with obesity or overweight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100" b="1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Interventions</a:t>
            </a:r>
            <a:r>
              <a:rPr kumimoji="0" lang="it-IT" sz="1100" b="1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: </a:t>
            </a:r>
            <a:r>
              <a:rPr kumimoji="0" lang="it-IT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exercise</a:t>
            </a:r>
            <a:r>
              <a:rPr kumimoji="0" lang="it-IT" sz="11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, </a:t>
            </a:r>
            <a:r>
              <a:rPr kumimoji="0" lang="it-IT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diet</a:t>
            </a:r>
            <a:r>
              <a:rPr kumimoji="0" lang="it-IT" sz="11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, </a:t>
            </a:r>
            <a:r>
              <a:rPr kumimoji="0" lang="it-IT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pharmacological</a:t>
            </a:r>
            <a:r>
              <a:rPr kumimoji="0" lang="it-IT" sz="11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</a:t>
            </a:r>
            <a:r>
              <a:rPr kumimoji="0" lang="it-IT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drugs</a:t>
            </a:r>
            <a:r>
              <a:rPr kumimoji="0" lang="it-IT" sz="11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(</a:t>
            </a:r>
            <a:r>
              <a:rPr kumimoji="0" lang="it-IT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categorized</a:t>
            </a:r>
            <a:r>
              <a:rPr kumimoji="0" lang="it-IT" sz="11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</a:t>
            </a:r>
            <a:r>
              <a:rPr kumimoji="0" lang="it-IT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as</a:t>
            </a:r>
            <a:r>
              <a:rPr kumimoji="0" lang="it-IT" sz="11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weight-</a:t>
            </a:r>
            <a:r>
              <a:rPr kumimoji="0" lang="it-IT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lowering</a:t>
            </a:r>
            <a:r>
              <a:rPr kumimoji="0" lang="it-IT" sz="11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</a:t>
            </a:r>
            <a:r>
              <a:rPr kumimoji="0" lang="it-IT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drugs</a:t>
            </a:r>
            <a:r>
              <a:rPr kumimoji="0" lang="it-IT" sz="11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and </a:t>
            </a:r>
            <a:r>
              <a:rPr kumimoji="0" lang="it-IT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ovulation</a:t>
            </a:r>
            <a:r>
              <a:rPr kumimoji="0" lang="it-IT" sz="11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</a:t>
            </a:r>
            <a:r>
              <a:rPr kumimoji="0" lang="it-IT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inducers</a:t>
            </a:r>
            <a:r>
              <a:rPr kumimoji="0" lang="it-IT" sz="11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)</a:t>
            </a:r>
          </a:p>
          <a:p>
            <a:pPr marL="457200" lvl="0" indent="-457200" algn="just"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kumimoji="0" lang="it-IT" sz="1100" b="1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Main</a:t>
            </a:r>
            <a:r>
              <a:rPr kumimoji="0" lang="it-IT" sz="1100" b="1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</a:t>
            </a:r>
            <a:r>
              <a:rPr lang="it-IT" sz="1100" b="1" i="1" kern="0" dirty="0"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t</a:t>
            </a:r>
            <a:r>
              <a:rPr kumimoji="0" lang="it-IT" sz="1100" b="1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ypes</a:t>
            </a:r>
            <a:r>
              <a:rPr kumimoji="0" lang="it-IT" sz="1100" b="1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of </a:t>
            </a:r>
            <a:r>
              <a:rPr kumimoji="0" lang="it-IT" sz="1100" b="1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outcome</a:t>
            </a:r>
            <a:r>
              <a:rPr kumimoji="0" lang="it-IT" sz="1100" b="1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</a:t>
            </a:r>
            <a:r>
              <a:rPr kumimoji="0" lang="it-IT" sz="1100" b="1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measure</a:t>
            </a:r>
            <a:r>
              <a:rPr kumimoji="0" lang="it-IT" sz="1100" b="1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: </a:t>
            </a:r>
            <a:r>
              <a:rPr lang="it-IT" sz="1100" i="1" kern="0" dirty="0" err="1"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ovulation</a:t>
            </a:r>
            <a:r>
              <a:rPr lang="it-IT" sz="1100" i="1" kern="0" dirty="0"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, </a:t>
            </a:r>
            <a:r>
              <a:rPr kumimoji="0" lang="it-IT" sz="110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change</a:t>
            </a:r>
            <a:r>
              <a:rPr kumimoji="0" lang="it-IT" sz="110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in BMI, </a:t>
            </a:r>
            <a:r>
              <a:rPr kumimoji="0" lang="it-IT" sz="110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total</a:t>
            </a:r>
            <a:r>
              <a:rPr kumimoji="0" lang="it-IT" sz="110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testosterone</a:t>
            </a:r>
            <a:endParaRPr kumimoji="0" lang="it-IT" sz="1100" b="0" i="1" u="none" strike="noStrike" kern="0" cap="none" spc="0" normalizeH="0" baseline="0" noProof="0" dirty="0">
              <a:ln>
                <a:noFill/>
              </a:ln>
              <a:solidFill>
                <a:srgbClr val="0E2B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+mn-ea"/>
              <a:cs typeface="Segoe UI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100" b="1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Mean time of </a:t>
            </a:r>
            <a:r>
              <a:rPr kumimoji="0" lang="it-IT" sz="1100" b="1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intervention</a:t>
            </a:r>
            <a:r>
              <a:rPr kumimoji="0" lang="it-IT" sz="1100" b="1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: </a:t>
            </a:r>
            <a:r>
              <a:rPr kumimoji="0" lang="it-IT" sz="11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4 </a:t>
            </a:r>
            <a:r>
              <a:rPr kumimoji="0" lang="it-IT" sz="11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months</a:t>
            </a:r>
            <a:endParaRPr kumimoji="0" lang="it-IT" sz="1100" b="0" i="1" u="none" strike="noStrike" kern="0" cap="none" spc="0" normalizeH="0" baseline="0" noProof="0" dirty="0">
              <a:ln>
                <a:noFill/>
              </a:ln>
              <a:solidFill>
                <a:srgbClr val="0E2B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+mn-ea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79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FF608-EE1B-443C-7904-7F0BCC474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0071B9E-2F36-06D6-0255-56A59C7D53E0}"/>
              </a:ext>
            </a:extLst>
          </p:cNvPr>
          <p:cNvSpPr txBox="1">
            <a:spLocks/>
          </p:cNvSpPr>
          <p:nvPr/>
        </p:nvSpPr>
        <p:spPr bwMode="gray">
          <a:xfrm>
            <a:off x="647840" y="836712"/>
            <a:ext cx="9217024" cy="137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"/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538163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720725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lang="de-DE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A80597C7-ECCB-0C59-0703-8BD10DE3D3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0433985"/>
              </p:ext>
            </p:extLst>
          </p:nvPr>
        </p:nvGraphicFramePr>
        <p:xfrm>
          <a:off x="2301518" y="620688"/>
          <a:ext cx="756334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702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graphicEl>
                                              <a:dgm id="{BC42ACFB-0E00-483C-83B3-A1DFADD644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C42ACFB-0E00-483C-83B3-A1DFADD644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29504A58-73A4-4E99-824D-AF2C87D712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9504A58-73A4-4E99-824D-AF2C87D71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70EE65F6-4B2D-424B-8438-3B6B608B64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EE65F6-4B2D-424B-8438-3B6B608B6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72B0D8D5-8074-4FC2-9B9B-E8FD6451DC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2B0D8D5-8074-4FC2-9B9B-E8FD6451DC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graphicEl>
                                              <a:dgm id="{87DB543D-4DA3-4E6F-90FA-1E7B08DB82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DB543D-4DA3-4E6F-90FA-1E7B08DB82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071664" y="53790"/>
            <a:ext cx="6336704" cy="447074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Trattamento medico: farmaci anti-obesità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648941"/>
              </p:ext>
            </p:extLst>
          </p:nvPr>
        </p:nvGraphicFramePr>
        <p:xfrm>
          <a:off x="131676" y="647295"/>
          <a:ext cx="11928647" cy="6075919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7336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67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9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37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537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7094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63065">
                <a:tc rowSpan="2"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100" dirty="0"/>
                        <a:t>Categoria di farmaci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gridSpan="5"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endParaRPr lang="it-IT" sz="1100" dirty="0"/>
                    </a:p>
                  </a:txBody>
                  <a:tcPr marL="91450" marR="91450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50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465">
                <a:tc v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endParaRPr lang="it-IT" sz="10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0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Approvazione FDA</a:t>
                      </a:r>
                      <a:endParaRPr lang="it-IT" sz="1000" b="1" baseline="300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000" b="1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Media perdita peso (kg)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Meccanismo d’azione</a:t>
                      </a:r>
                      <a:endParaRPr lang="it-IT" sz="1000" b="1" baseline="300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000" b="1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Effetti collaterali</a:t>
                      </a:r>
                      <a:endParaRPr lang="it-IT" sz="1000" b="1" baseline="300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0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Considerazioni/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0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Controindicazioni</a:t>
                      </a:r>
                      <a:endParaRPr lang="it-IT" sz="1000" b="1" baseline="300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6816"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050" dirty="0">
                          <a:latin typeface="Calibri" pitchFamily="34" charset="0"/>
                          <a:cs typeface="Calibri" pitchFamily="34" charset="0"/>
                        </a:rPr>
                        <a:t>Simpaticomimetici (</a:t>
                      </a:r>
                      <a:r>
                        <a:rPr lang="it-IT" sz="1050" dirty="0" err="1">
                          <a:latin typeface="Calibri" pitchFamily="34" charset="0"/>
                          <a:cs typeface="Calibri" pitchFamily="34" charset="0"/>
                        </a:rPr>
                        <a:t>fentermina</a:t>
                      </a:r>
                      <a:r>
                        <a:rPr lang="it-IT" sz="1050" dirty="0"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lang="it-IT" sz="1050" dirty="0" err="1">
                          <a:latin typeface="Calibri" pitchFamily="34" charset="0"/>
                          <a:cs typeface="Calibri" pitchFamily="34" charset="0"/>
                        </a:rPr>
                        <a:t>fendimetazina</a:t>
                      </a:r>
                      <a:r>
                        <a:rPr lang="it-IT" sz="1050" dirty="0"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1000" dirty="0">
                          <a:latin typeface="Calibri" pitchFamily="34" charset="0"/>
                          <a:cs typeface="Calibri" pitchFamily="34" charset="0"/>
                        </a:rPr>
                        <a:t>Uso a breve termine (≤3 mesi)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1000" dirty="0">
                          <a:latin typeface="Calibri" pitchFamily="34" charset="0"/>
                          <a:cs typeface="Calibri" pitchFamily="34" charset="0"/>
                        </a:rPr>
                        <a:t>3.6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900" dirty="0" err="1">
                          <a:latin typeface="Calibri" pitchFamily="34" charset="0"/>
                          <a:cs typeface="Calibri" pitchFamily="34" charset="0"/>
                        </a:rPr>
                        <a:t>Rilascio</a:t>
                      </a:r>
                      <a:r>
                        <a:rPr lang="en-US" sz="900" baseline="0" dirty="0">
                          <a:latin typeface="Calibri" pitchFamily="34" charset="0"/>
                          <a:cs typeface="Calibri" pitchFamily="34" charset="0"/>
                        </a:rPr>
                        <a:t> di </a:t>
                      </a:r>
                      <a:r>
                        <a:rPr lang="en-US" sz="900" baseline="0" dirty="0" err="1">
                          <a:latin typeface="Calibri" pitchFamily="34" charset="0"/>
                          <a:cs typeface="Calibri" pitchFamily="34" charset="0"/>
                        </a:rPr>
                        <a:t>catecolamine</a:t>
                      </a:r>
                      <a:r>
                        <a:rPr lang="en-US" sz="900" baseline="0" dirty="0">
                          <a:latin typeface="Calibri" pitchFamily="34" charset="0"/>
                          <a:cs typeface="Calibri" pitchFamily="34" charset="0"/>
                        </a:rPr>
                        <a:t>, come </a:t>
                      </a:r>
                      <a:r>
                        <a:rPr lang="en-US" sz="900" baseline="0" dirty="0" err="1">
                          <a:latin typeface="Calibri" pitchFamily="34" charset="0"/>
                          <a:cs typeface="Calibri" pitchFamily="34" charset="0"/>
                        </a:rPr>
                        <a:t>dopamina</a:t>
                      </a:r>
                      <a:r>
                        <a:rPr lang="en-US" sz="900" baseline="0" dirty="0">
                          <a:latin typeface="Calibri" pitchFamily="34" charset="0"/>
                          <a:cs typeface="Calibri" pitchFamily="34" charset="0"/>
                        </a:rPr>
                        <a:t> e </a:t>
                      </a:r>
                      <a:r>
                        <a:rPr lang="en-US" sz="900" baseline="0" dirty="0" err="1">
                          <a:latin typeface="Calibri" pitchFamily="34" charset="0"/>
                          <a:cs typeface="Calibri" pitchFamily="34" charset="0"/>
                        </a:rPr>
                        <a:t>norepinefrina</a:t>
                      </a:r>
                      <a:r>
                        <a:rPr lang="en-US" sz="900" baseline="0" dirty="0">
                          <a:latin typeface="Calibri" pitchFamily="34" charset="0"/>
                          <a:cs typeface="Calibri" pitchFamily="34" charset="0"/>
                        </a:rPr>
                        <a:t>, per </a:t>
                      </a:r>
                      <a:r>
                        <a:rPr lang="en-US" sz="900" baseline="0" dirty="0" err="1">
                          <a:latin typeface="Calibri" pitchFamily="34" charset="0"/>
                          <a:cs typeface="Calibri" pitchFamily="34" charset="0"/>
                        </a:rPr>
                        <a:t>sopprimere</a:t>
                      </a:r>
                      <a:r>
                        <a:rPr lang="en-US" sz="900" baseline="0" dirty="0"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en-US" sz="900" baseline="0" dirty="0" err="1">
                          <a:latin typeface="Calibri" pitchFamily="34" charset="0"/>
                          <a:cs typeface="Calibri" pitchFamily="34" charset="0"/>
                        </a:rPr>
                        <a:t>l’appetito</a:t>
                      </a:r>
                      <a:endParaRPr lang="it-IT" sz="90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800" dirty="0">
                          <a:latin typeface="Calibri" pitchFamily="34" charset="0"/>
                          <a:cs typeface="Calibri" pitchFamily="34" charset="0"/>
                        </a:rPr>
                        <a:t>Mal di testa, pressione sanguigna elevata, frequenza cardiaca elevata, insonnia, secchezza delle fauci, stitichezza, ansia, irrequietezza, tremori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800" b="1" dirty="0">
                          <a:latin typeface="Calibri" pitchFamily="34" charset="0"/>
                          <a:cs typeface="Calibri" pitchFamily="34" charset="0"/>
                        </a:rPr>
                        <a:t>Gravidanza, allattamento, </a:t>
                      </a:r>
                      <a:r>
                        <a:rPr lang="it-IT" sz="800" dirty="0">
                          <a:latin typeface="Calibri" pitchFamily="34" charset="0"/>
                          <a:cs typeface="Calibri" pitchFamily="34" charset="0"/>
                        </a:rPr>
                        <a:t>disturbi d'ansia, storia di malattie cardiache, ipertensione non controllata, inibitori delle MAO, gravidanza, allattamento, ipertiroidismo, glaucoma, storia di abuso di droghe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028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050" dirty="0" err="1">
                          <a:latin typeface="Calibri" pitchFamily="34" charset="0"/>
                          <a:cs typeface="Calibri" pitchFamily="34" charset="0"/>
                        </a:rPr>
                        <a:t>Fentermina</a:t>
                      </a:r>
                      <a:r>
                        <a:rPr lang="it-IT" sz="1050" dirty="0">
                          <a:latin typeface="Calibri" pitchFamily="34" charset="0"/>
                          <a:cs typeface="Calibri" pitchFamily="34" charset="0"/>
                        </a:rPr>
                        <a:t>/</a:t>
                      </a:r>
                      <a:r>
                        <a:rPr lang="it-IT" sz="1050" dirty="0" err="1">
                          <a:latin typeface="Calibri" pitchFamily="34" charset="0"/>
                          <a:cs typeface="Calibri" pitchFamily="34" charset="0"/>
                        </a:rPr>
                        <a:t>Topiramato</a:t>
                      </a:r>
                      <a:endParaRPr lang="it-IT" sz="105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1000" dirty="0">
                          <a:latin typeface="Calibri" pitchFamily="34" charset="0"/>
                          <a:cs typeface="Calibri" pitchFamily="34" charset="0"/>
                        </a:rPr>
                        <a:t>Uso cronico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1000" dirty="0">
                          <a:latin typeface="Calibri" pitchFamily="34" charset="0"/>
                          <a:cs typeface="Calibri" pitchFamily="34" charset="0"/>
                        </a:rPr>
                        <a:t>8.8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900" dirty="0">
                          <a:latin typeface="Calibri" pitchFamily="34" charset="0"/>
                          <a:cs typeface="Calibri" pitchFamily="34" charset="0"/>
                        </a:rPr>
                        <a:t>Modulatore del recettore GABA, agente di rilascio di noradrenalina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800" dirty="0">
                          <a:latin typeface="Calibri" pitchFamily="34" charset="0"/>
                          <a:cs typeface="Calibri" pitchFamily="34" charset="0"/>
                        </a:rPr>
                        <a:t>Aumento della frequenza cardiaca, insonnia, secchezza delle fauci, stipsi, parestesia, vertigini, disgeusia, </a:t>
                      </a:r>
                      <a:r>
                        <a:rPr lang="it-IT" sz="800" b="1" dirty="0">
                          <a:latin typeface="Calibri" pitchFamily="34" charset="0"/>
                          <a:cs typeface="Calibri" pitchFamily="34" charset="0"/>
                        </a:rPr>
                        <a:t>comportamento e ideazione suicidaria</a:t>
                      </a:r>
                      <a:r>
                        <a:rPr lang="it-IT" sz="800" dirty="0">
                          <a:latin typeface="Calibri" pitchFamily="34" charset="0"/>
                          <a:cs typeface="Calibri" pitchFamily="34" charset="0"/>
                        </a:rPr>
                        <a:t>, miopia acuta e glaucoma, disturbi dell'attenzione o della memoria, acidosi metabolica, livello elevato di creatinina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800" b="1" dirty="0">
                          <a:latin typeface="Calibri" pitchFamily="34" charset="0"/>
                          <a:cs typeface="Calibri" pitchFamily="34" charset="0"/>
                        </a:rPr>
                        <a:t>Gravidanza, allattamento</a:t>
                      </a:r>
                      <a:r>
                        <a:rPr lang="it-IT" sz="800" dirty="0">
                          <a:latin typeface="Calibri" pitchFamily="34" charset="0"/>
                          <a:cs typeface="Calibri" pitchFamily="34" charset="0"/>
                        </a:rPr>
                        <a:t>, ipertiroidismo, glaucoma, inibitori delle MAO, amine simpatico mimetiche. </a:t>
                      </a:r>
                      <a:r>
                        <a:rPr lang="it-IT" sz="800" b="1" dirty="0">
                          <a:latin typeface="Calibri" pitchFamily="34" charset="0"/>
                          <a:cs typeface="Calibri" pitchFamily="34" charset="0"/>
                        </a:rPr>
                        <a:t>È stata segnalata teratogenicità (labiopalatoschisi) e si raccomanda di ottenere un test di gravidanza negativo prima e ogni mese successivo, insieme all'uso di un metodo contraccettivo efficace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9720569"/>
                  </a:ext>
                </a:extLst>
              </a:tr>
              <a:tr h="785339"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050" dirty="0" err="1">
                          <a:latin typeface="Calibri" pitchFamily="34" charset="0"/>
                          <a:cs typeface="Calibri" pitchFamily="34" charset="0"/>
                        </a:rPr>
                        <a:t>Orlistat</a:t>
                      </a:r>
                      <a:endParaRPr lang="it-IT" sz="105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10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Uso cronico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10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2.6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Inibitore delle lipasi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Ridotto assorbimento di vitamine liposolubili, steatorrea, perdite oleose, flatulenza, urgenza fecale, aumento della defecazione, incontinenza fecale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Ciclosporine, sindrome da malassorbimento cronico, </a:t>
                      </a:r>
                      <a:r>
                        <a:rPr lang="it-IT" sz="8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gravidanza, allattamento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, colestasi, </a:t>
                      </a:r>
                      <a:r>
                        <a:rPr lang="it-IT" sz="80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levotiroxina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lang="it-IT" sz="80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warfarin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, farmaci antiepilettici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Text" lastClr="000000">
                        <a:tint val="2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6816"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050" dirty="0" err="1">
                          <a:latin typeface="Calibri" pitchFamily="34" charset="0"/>
                          <a:cs typeface="Calibri" pitchFamily="34" charset="0"/>
                        </a:rPr>
                        <a:t>Naltrexone</a:t>
                      </a:r>
                      <a:endParaRPr lang="it-IT" sz="1050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10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Uso</a:t>
                      </a:r>
                      <a:r>
                        <a:rPr lang="it-IT" sz="1000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cronico</a:t>
                      </a:r>
                      <a:endParaRPr lang="it-IT" sz="1000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10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5.0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9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Antagonista del recettore degli oppioidi, inibitore della </a:t>
                      </a:r>
                      <a:r>
                        <a:rPr lang="it-IT" sz="90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ricaptazione</a:t>
                      </a:r>
                      <a:r>
                        <a:rPr lang="it-IT" sz="9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della dopamina e della noradrenalina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8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Nausea, stitichezza, mal di testa, vomito, vertigini, insonnia, secchezza delle fauci, diarrea, aumento della pressione sanguigna e della frequenza cardiaca, epatotossicità, glaucoma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fr-FR"/>
                      </a:defPPr>
                      <a:lvl1pPr marL="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4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8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Gravidanza e allattamento</a:t>
                      </a:r>
                      <a:r>
                        <a:rPr lang="it-IT" sz="80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, ipertensione non controllata, disturbi convulsivi, anoressia nervosa, bulimia, astinenza da droghe o alcol, inibitori delle MAO, uso cronico di oppioidi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452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050" b="1" dirty="0" err="1">
                          <a:latin typeface="Calibri" pitchFamily="34" charset="0"/>
                          <a:cs typeface="Calibri" pitchFamily="34" charset="0"/>
                        </a:rPr>
                        <a:t>Liraglutide</a:t>
                      </a:r>
                      <a:r>
                        <a:rPr lang="it-IT" sz="1050" b="1" dirty="0">
                          <a:latin typeface="Calibri" pitchFamily="34" charset="0"/>
                          <a:cs typeface="Calibri" pitchFamily="34" charset="0"/>
                        </a:rPr>
                        <a:t>, </a:t>
                      </a:r>
                      <a:r>
                        <a:rPr lang="it-IT" sz="1050" b="1" dirty="0" err="1">
                          <a:latin typeface="Calibri" pitchFamily="34" charset="0"/>
                          <a:cs typeface="Calibri" pitchFamily="34" charset="0"/>
                        </a:rPr>
                        <a:t>semaglutide</a:t>
                      </a:r>
                      <a:endParaRPr lang="it-IT" sz="105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10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Uso cronico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10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5.3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9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Agonista del recettore GLP-1</a:t>
                      </a:r>
                      <a:r>
                        <a:rPr lang="it-IT" sz="900" b="1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it-IT" sz="900" b="1" baseline="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glucagon</a:t>
                      </a:r>
                      <a:r>
                        <a:rPr lang="it-IT" sz="900" b="1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it-IT" sz="900" b="1" baseline="0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like</a:t>
                      </a:r>
                      <a:r>
                        <a:rPr lang="it-IT" sz="900" b="1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peptide-1) (aumenta il senso di sazietà e riduce lo svuotamento gastrico)</a:t>
                      </a:r>
                      <a:endParaRPr lang="it-IT" sz="9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8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Nausea, vomito,</a:t>
                      </a:r>
                      <a:r>
                        <a:rPr lang="it-IT" sz="800" b="1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pancreatiti</a:t>
                      </a:r>
                      <a:endParaRPr lang="it-IT" sz="8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8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Gravidanza, allattamento, anamnesi personale o familiare di carcinoma midollare della tiroide o neoplasia endocrina multipla di tipo 2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223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050" b="1" dirty="0" err="1">
                          <a:latin typeface="Calibri" pitchFamily="34" charset="0"/>
                          <a:cs typeface="Calibri" pitchFamily="34" charset="0"/>
                        </a:rPr>
                        <a:t>Tirzepatide</a:t>
                      </a:r>
                      <a:endParaRPr lang="it-IT" sz="1050" b="1" dirty="0"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10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Uso cronico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it-IT" sz="10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5.5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9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Agonista del recettore GIP (polipeptide </a:t>
                      </a:r>
                      <a:r>
                        <a:rPr lang="it-IT" sz="900" b="1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insulinotropico</a:t>
                      </a:r>
                      <a:r>
                        <a:rPr lang="it-IT" sz="9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glucosio-dipendente) e del GLP-1 (</a:t>
                      </a:r>
                      <a:r>
                        <a:rPr lang="it-IT" sz="900" b="1" dirty="0" err="1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glucagon-like</a:t>
                      </a:r>
                      <a:r>
                        <a:rPr lang="it-IT" sz="9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peptide-1)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8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Perdita di capelli,</a:t>
                      </a:r>
                      <a:r>
                        <a:rPr lang="it-IT" sz="800" b="1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it-IT" sz="8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nausea,</a:t>
                      </a:r>
                      <a:r>
                        <a:rPr lang="it-IT" sz="800" b="1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it-IT" sz="8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diarrea,</a:t>
                      </a:r>
                      <a:r>
                        <a:rPr lang="it-IT" sz="800" b="1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v</a:t>
                      </a:r>
                      <a:r>
                        <a:rPr lang="it-IT" sz="8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omito, stipsi,</a:t>
                      </a:r>
                      <a:r>
                        <a:rPr lang="it-IT" sz="800" b="1" baseline="0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 aumento frequenza cardiaca, pancreatiti.</a:t>
                      </a:r>
                      <a:endParaRPr lang="it-IT" sz="800" b="1" dirty="0">
                        <a:solidFill>
                          <a:schemeClr val="tx1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800" b="1" dirty="0">
                          <a:solidFill>
                            <a:schemeClr val="tx1"/>
                          </a:solidFill>
                          <a:latin typeface="Calibri" pitchFamily="34" charset="0"/>
                          <a:cs typeface="Calibri" pitchFamily="34" charset="0"/>
                        </a:rPr>
                        <a:t>Gravidanza, allattamento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9045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D76521D-DA64-DDBE-FB52-48766E855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5" y="404665"/>
            <a:ext cx="5329512" cy="23762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7BF519C-8B7C-240A-4885-D1F02D474C1D}"/>
              </a:ext>
            </a:extLst>
          </p:cNvPr>
          <p:cNvSpPr txBox="1"/>
          <p:nvPr/>
        </p:nvSpPr>
        <p:spPr bwMode="gray">
          <a:xfrm>
            <a:off x="695400" y="2924944"/>
            <a:ext cx="6840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O-046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Obesity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implantation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early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pregnancy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does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GLP1 play a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role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Westergaard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K. V. R.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Hviid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K.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Banasik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L. H. Mortensen, S.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Madsbad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K.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Strandberg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-Larsen, N. R. W. </a:t>
            </a:r>
            <a:r>
              <a:rPr kumimoji="0" lang="it-I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Geiker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H. S. Nielsen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03D97E4-61EA-2CE9-C8C4-1EFCD6978711}"/>
              </a:ext>
            </a:extLst>
          </p:cNvPr>
          <p:cNvSpPr txBox="1"/>
          <p:nvPr/>
        </p:nvSpPr>
        <p:spPr bwMode="gray">
          <a:xfrm>
            <a:off x="2999656" y="4221088"/>
            <a:ext cx="7344816" cy="1994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Periconceptional exposure to GLP-1 RAs </a:t>
            </a:r>
            <a:r>
              <a:rPr kumimoji="0" lang="en-US" sz="1200" b="1" i="1" u="sng" strike="noStrike" kern="1200" cap="none" spc="0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was associated with increased risk of preterm birth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particularly among women with pre-existing diabetes. This association persisted after propensity score matching, </a:t>
            </a:r>
            <a:r>
              <a:rPr kumimoji="0" lang="en-US" sz="1200" b="1" i="1" u="sng" strike="noStrike" kern="1200" cap="none" spc="0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suggesting a potential causal relationship beyond the underlying conditions</a:t>
            </a: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However, when used exclusively for weight management, GLP-1 RAs were not associated with adverse obstetric outcomes, indicating that the drug safety profile may differ based on indication for use.</a:t>
            </a:r>
            <a:endParaRPr kumimoji="0" lang="it-IT" sz="1200" b="1" i="1" u="none" strike="noStrike" kern="1200" cap="none" spc="0" normalizeH="0" baseline="0" noProof="0" dirty="0">
              <a:ln>
                <a:noFill/>
              </a:ln>
              <a:solidFill>
                <a:srgbClr val="39639D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6989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5DBBAF28-4130-B82B-8C85-6BDC211D5ABD}"/>
              </a:ext>
            </a:extLst>
          </p:cNvPr>
          <p:cNvSpPr/>
          <p:nvPr/>
        </p:nvSpPr>
        <p:spPr bwMode="gray">
          <a:xfrm>
            <a:off x="4367808" y="1484784"/>
            <a:ext cx="3582658" cy="781841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Inibitori dell’aromatasi (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Letrozolo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3657DFE-9812-BFC3-D90F-798A9D165D8C}"/>
              </a:ext>
            </a:extLst>
          </p:cNvPr>
          <p:cNvSpPr/>
          <p:nvPr/>
        </p:nvSpPr>
        <p:spPr bwMode="gray">
          <a:xfrm>
            <a:off x="4408282" y="2536187"/>
            <a:ext cx="3582658" cy="708134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SERMs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(Citrato di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clomifene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194697F-3931-CF3A-CB65-493DA0DDAA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6450" y="1473710"/>
            <a:ext cx="2594975" cy="96810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E4DC130-1E61-2EFE-2395-7F3318CD31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53922" y="2536187"/>
            <a:ext cx="1512168" cy="76859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FAFB6659-C025-5A46-3A1F-C27C4A9C9011}"/>
              </a:ext>
            </a:extLst>
          </p:cNvPr>
          <p:cNvSpPr/>
          <p:nvPr/>
        </p:nvSpPr>
        <p:spPr>
          <a:xfrm>
            <a:off x="2243572" y="302430"/>
            <a:ext cx="7704856" cy="447074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it-IT" sz="2400" b="1" kern="0" dirty="0">
                <a:solidFill>
                  <a:srgbClr val="1F497D"/>
                </a:solidFill>
                <a:latin typeface="Calibri"/>
              </a:rPr>
              <a:t>Trattamento medico: farmaci induttori dell’ovulazione</a:t>
            </a:r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E14C8AAE-BA89-220C-7E4B-FB0E2E6558C1}"/>
              </a:ext>
            </a:extLst>
          </p:cNvPr>
          <p:cNvSpPr/>
          <p:nvPr/>
        </p:nvSpPr>
        <p:spPr bwMode="gray">
          <a:xfrm>
            <a:off x="4544422" y="3563516"/>
            <a:ext cx="3582658" cy="792088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Insulino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-sensibilizzanti (Metformina)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B048E6C5-51B3-A9FD-B77A-2B0A972203A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53060" y="3487443"/>
            <a:ext cx="1614180" cy="773158"/>
          </a:xfrm>
          <a:prstGeom prst="rect">
            <a:avLst/>
          </a:prstGeom>
        </p:spPr>
      </p:pic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B7CC5EB0-6C35-5F1D-F16B-6123FE7D0889}"/>
              </a:ext>
            </a:extLst>
          </p:cNvPr>
          <p:cNvSpPr/>
          <p:nvPr/>
        </p:nvSpPr>
        <p:spPr bwMode="gray">
          <a:xfrm>
            <a:off x="4544422" y="4737393"/>
            <a:ext cx="3582658" cy="708134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Gonadotropine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73711585-6C5B-A4C9-8402-7ED4F8FE1B1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E6FA"/>
              </a:clrFrom>
              <a:clrTo>
                <a:srgbClr val="FFE6FA">
                  <a:alpha val="0"/>
                </a:srgbClr>
              </a:clrTo>
            </a:clrChange>
          </a:blip>
          <a:stretch>
            <a:fillRect/>
          </a:stretch>
        </p:blipFill>
        <p:spPr>
          <a:xfrm rot="2278328">
            <a:off x="2708639" y="4668724"/>
            <a:ext cx="2202732" cy="53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34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15B18-C40A-C26C-8193-A0B4837F3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90A1233-566B-8172-2CC3-2913EA51E903}"/>
              </a:ext>
            </a:extLst>
          </p:cNvPr>
          <p:cNvSpPr txBox="1">
            <a:spLocks/>
          </p:cNvSpPr>
          <p:nvPr/>
        </p:nvSpPr>
        <p:spPr bwMode="gray">
          <a:xfrm>
            <a:off x="647840" y="836712"/>
            <a:ext cx="9217024" cy="137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"/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538163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720725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lang="de-DE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EEED9763-C4E1-62A3-CCE8-8B7DF47677B3}"/>
              </a:ext>
            </a:extLst>
          </p:cNvPr>
          <p:cNvGraphicFramePr/>
          <p:nvPr/>
        </p:nvGraphicFramePr>
        <p:xfrm>
          <a:off x="2301518" y="620688"/>
          <a:ext cx="756334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397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graphicEl>
                                              <a:dgm id="{29504A58-73A4-4E99-824D-AF2C87D712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9504A58-73A4-4E99-824D-AF2C87D712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70EE65F6-4B2D-424B-8438-3B6B608B64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EE65F6-4B2D-424B-8438-3B6B608B64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665DF098-84AB-4C64-A690-B907F6E601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65DF098-84AB-4C64-A690-B907F6E601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86BF7416-A095-43E2-9650-1B0817D751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6BF7416-A095-43E2-9650-1B0817D75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A2093-B427-DD98-6F28-FD0302CF9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6358358E-E618-CD02-0861-395E627381C2}"/>
              </a:ext>
            </a:extLst>
          </p:cNvPr>
          <p:cNvSpPr/>
          <p:nvPr/>
        </p:nvSpPr>
        <p:spPr>
          <a:xfrm>
            <a:off x="3788197" y="368351"/>
            <a:ext cx="4374247" cy="447074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Trattamento chirurgico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FC782BD7-8A7B-89B6-3551-CE1F2728FF95}"/>
              </a:ext>
            </a:extLst>
          </p:cNvPr>
          <p:cNvSpPr/>
          <p:nvPr/>
        </p:nvSpPr>
        <p:spPr>
          <a:xfrm>
            <a:off x="40234" y="6452356"/>
            <a:ext cx="749592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Practice Committee of the American Society for </a:t>
            </a:r>
            <a:r>
              <a:rPr kumimoji="0" lang="it-IT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Reproductive</a:t>
            </a:r>
            <a:r>
              <a:rPr kumimoji="0" lang="it-IT" sz="105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Medicine, 2021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7140BB-B3F5-46D5-EAF9-8F33B134AEEF}"/>
              </a:ext>
            </a:extLst>
          </p:cNvPr>
          <p:cNvSpPr txBox="1"/>
          <p:nvPr/>
        </p:nvSpPr>
        <p:spPr bwMode="gray">
          <a:xfrm>
            <a:off x="407368" y="1700808"/>
            <a:ext cx="10873208" cy="2949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La chirurgia bariatrica 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(BMI &gt;40 kg/m</a:t>
            </a:r>
            <a:r>
              <a:rPr kumimoji="0" lang="it-IT" sz="1400" b="1" i="1" u="none" strike="noStrike" kern="1200" cap="none" spc="0" normalizeH="0" baseline="3000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 BMI &gt;35 kg/m</a:t>
            </a:r>
            <a:r>
              <a:rPr kumimoji="0" lang="it-IT" sz="1400" b="1" i="1" u="none" strike="noStrike" kern="1200" cap="none" spc="0" normalizeH="0" baseline="3000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 </a:t>
            </a:r>
            <a:r>
              <a:rPr kumimoji="0" lang="it-IT" sz="1400" b="1" i="1" u="none" strike="noStrike" kern="120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 presenza di comorbidità ad alto rischio)</a:t>
            </a:r>
            <a:r>
              <a:rPr kumimoji="0" lang="it-IT" sz="1800" b="1" i="1" u="none" strike="noStrike" kern="120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è attualmente </a:t>
            </a: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l'intervento più efficace per una perdita di peso significativa e duratura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, indipendentemente dal tipo di procedura utilizzata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E2B7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E2B7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Perdita di peso in eccesso: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		</a:t>
            </a: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fino al 70%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entro 12 mesi dalla chirurgia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Mantenimento della perdita di peso: 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		in media, </a:t>
            </a:r>
            <a:r>
              <a:rPr kumimoji="0" lang="it-IT" sz="1800" b="1" i="0" u="sng" strike="noStrike" kern="120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50%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a 5 anni dall’intervento </a:t>
            </a:r>
          </a:p>
        </p:txBody>
      </p:sp>
    </p:spTree>
    <p:extLst>
      <p:ext uri="{BB962C8B-B14F-4D97-AF65-F5344CB8AC3E}">
        <p14:creationId xmlns:p14="http://schemas.microsoft.com/office/powerpoint/2010/main" val="242467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582F4B3A-C6E6-BC72-168F-C53999582415}"/>
              </a:ext>
            </a:extLst>
          </p:cNvPr>
          <p:cNvSpPr/>
          <p:nvPr/>
        </p:nvSpPr>
        <p:spPr>
          <a:xfrm>
            <a:off x="3788197" y="368351"/>
            <a:ext cx="4374247" cy="447074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Trattamento chirurgico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11F5976-1F1C-85BC-C331-92BEF6CCEE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905258"/>
            <a:ext cx="6605349" cy="252374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17379397-9C50-B262-F804-DAF619A6B7CD}"/>
              </a:ext>
            </a:extLst>
          </p:cNvPr>
          <p:cNvSpPr/>
          <p:nvPr/>
        </p:nvSpPr>
        <p:spPr>
          <a:xfrm>
            <a:off x="1813802" y="1124744"/>
            <a:ext cx="7880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0F69A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2025</a:t>
            </a: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289E752-896B-76F0-9A01-D75C578A6F0E}"/>
              </a:ext>
            </a:extLst>
          </p:cNvPr>
          <p:cNvGrpSpPr/>
          <p:nvPr/>
        </p:nvGrpSpPr>
        <p:grpSpPr>
          <a:xfrm>
            <a:off x="2067740" y="3792503"/>
            <a:ext cx="8276732" cy="2959632"/>
            <a:chOff x="4041481" y="3212976"/>
            <a:chExt cx="7815160" cy="2959632"/>
          </a:xfrm>
        </p:grpSpPr>
        <p:sp>
          <p:nvSpPr>
            <p:cNvPr id="9" name="Rettangolo con angoli arrotondati 8">
              <a:extLst>
                <a:ext uri="{FF2B5EF4-FFF2-40B4-BE49-F238E27FC236}">
                  <a16:creationId xmlns:a16="http://schemas.microsoft.com/office/drawing/2014/main" id="{BBC42A0E-A604-2A8B-92C8-25E01204DE3F}"/>
                </a:ext>
              </a:extLst>
            </p:cNvPr>
            <p:cNvSpPr/>
            <p:nvPr/>
          </p:nvSpPr>
          <p:spPr>
            <a:xfrm>
              <a:off x="4041481" y="3212976"/>
              <a:ext cx="7815160" cy="2959632"/>
            </a:xfrm>
            <a:prstGeom prst="roundRect">
              <a:avLst/>
            </a:prstGeom>
            <a:noFill/>
            <a:ln w="38100" cap="flat" cmpd="sng" algn="ctr">
              <a:solidFill>
                <a:srgbClr val="395AA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>
                <a:ln>
                  <a:noFill/>
                </a:ln>
                <a:solidFill>
                  <a:srgbClr val="FAFAF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 Box 3">
              <a:extLst>
                <a:ext uri="{FF2B5EF4-FFF2-40B4-BE49-F238E27FC236}">
                  <a16:creationId xmlns:a16="http://schemas.microsoft.com/office/drawing/2014/main" id="{59ADB44B-FB7C-9C41-7A62-54A0C9C867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1568" y="3235714"/>
              <a:ext cx="7534985" cy="2877711"/>
            </a:xfrm>
            <a:prstGeom prst="rect">
              <a:avLst/>
            </a:prstGeom>
            <a:noFill/>
            <a:ln w="25400" cap="flat" cmpd="sng" algn="ctr">
              <a:noFill/>
              <a:prstDash val="solid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753923" marR="0" lvl="0" indent="-753923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Systematic review </a:t>
              </a:r>
            </a:p>
            <a:p>
              <a:pPr marL="753923" marR="0" lvl="0" indent="-753923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it-IT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E2B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itchFamily="34" charset="0"/>
                  <a:ea typeface="+mn-ea"/>
                  <a:cs typeface="Segoe UI" pitchFamily="34" charset="0"/>
                </a:rPr>
                <a:t>34 studi (la maggior parte retrospettivi)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it-IT" sz="16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it-IT" sz="1600" b="0" i="1" u="none" strike="noStrike" kern="0" cap="none" spc="0" normalizeH="0" baseline="0" noProof="0" dirty="0">
                  <a:ln>
                    <a:noFill/>
                  </a:ln>
                  <a:solidFill>
                    <a:srgbClr val="0E2B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itchFamily="34" charset="0"/>
                  <a:ea typeface="+mn-ea"/>
                  <a:cs typeface="Segoe UI" pitchFamily="34" charset="0"/>
                </a:rPr>
                <a:t>In più del 75% degli studi, si è osservato un miglioramento della funzione ovulatoria, della regolarità mestruale e di gravidanze spontanee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it-IT" sz="16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it-IT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E2B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itchFamily="34" charset="0"/>
                  <a:ea typeface="+mn-ea"/>
                  <a:cs typeface="Segoe UI" pitchFamily="34" charset="0"/>
                </a:rPr>
                <a:t>Nelle gravidanze ottenute, minore incidenza di diabete gestazionale, ipertensione gestazionale e macrosomia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kumimoji="0" lang="it-IT" sz="16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it-IT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E2B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itchFamily="34" charset="0"/>
                  <a:ea typeface="+mn-ea"/>
                  <a:cs typeface="Segoe UI" pitchFamily="34" charset="0"/>
                </a:rPr>
                <a:t>Diversi studi hanno evidenziato rischi di deficit nutrizionali (ferro, vitamina B12, folati, vitamina D) e di feti SGA (Small for </a:t>
              </a:r>
              <a:r>
                <a:rPr kumimoji="0" lang="it-IT" sz="1600" b="1" i="1" u="none" strike="noStrike" kern="0" cap="none" spc="0" normalizeH="0" baseline="0" noProof="0" dirty="0" err="1">
                  <a:ln>
                    <a:noFill/>
                  </a:ln>
                  <a:solidFill>
                    <a:srgbClr val="0E2B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itchFamily="34" charset="0"/>
                  <a:ea typeface="+mn-ea"/>
                  <a:cs typeface="Segoe UI" pitchFamily="34" charset="0"/>
                </a:rPr>
                <a:t>Gestational</a:t>
              </a:r>
              <a:r>
                <a:rPr kumimoji="0" lang="it-IT" sz="1600" b="1" i="1" u="none" strike="noStrike" kern="0" cap="none" spc="0" normalizeH="0" baseline="0" noProof="0" dirty="0">
                  <a:ln>
                    <a:noFill/>
                  </a:ln>
                  <a:solidFill>
                    <a:srgbClr val="0E2B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 UI" pitchFamily="34" charset="0"/>
                  <a:ea typeface="+mn-ea"/>
                  <a:cs typeface="Segoe UI" pitchFamily="34" charset="0"/>
                </a:rPr>
                <a:t> Age).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40937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4C38FCC-0021-3193-18B5-D8AA381F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4245"/>
            <a:ext cx="4871864" cy="20096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596141C9-5EC4-01C3-E2B6-FC64D92BA601}"/>
              </a:ext>
            </a:extLst>
          </p:cNvPr>
          <p:cNvSpPr/>
          <p:nvPr/>
        </p:nvSpPr>
        <p:spPr>
          <a:xfrm>
            <a:off x="2318957" y="295195"/>
            <a:ext cx="9482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7FA23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2024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7DE4725-82EA-14D7-64F7-4B87756E23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95" t="1070" r="8652" b="7244"/>
          <a:stretch>
            <a:fillRect/>
          </a:stretch>
        </p:blipFill>
        <p:spPr>
          <a:xfrm>
            <a:off x="5257014" y="85716"/>
            <a:ext cx="2207137" cy="233111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7FFB720-03DB-7D29-FA13-91AE8D6482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138" b="5937"/>
          <a:stretch>
            <a:fillRect/>
          </a:stretch>
        </p:blipFill>
        <p:spPr>
          <a:xfrm>
            <a:off x="7608168" y="70820"/>
            <a:ext cx="3911553" cy="23311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286907E4-FB23-C521-2025-E30926E1FD1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8489"/>
          <a:stretch>
            <a:fillRect/>
          </a:stretch>
        </p:blipFill>
        <p:spPr>
          <a:xfrm>
            <a:off x="335360" y="2481892"/>
            <a:ext cx="11688417" cy="436581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0FAA7EC9-8CA5-6ED3-8C6D-647BC6D38861}"/>
              </a:ext>
            </a:extLst>
          </p:cNvPr>
          <p:cNvSpPr/>
          <p:nvPr/>
        </p:nvSpPr>
        <p:spPr bwMode="gray">
          <a:xfrm>
            <a:off x="3143672" y="6237312"/>
            <a:ext cx="1512168" cy="216024"/>
          </a:xfrm>
          <a:prstGeom prst="rect">
            <a:avLst/>
          </a:prstGeom>
          <a:blipFill dpi="0" rotWithShape="1">
            <a:blip r:embed="rId6">
              <a:alphaModFix amt="44000"/>
            </a:blip>
            <a:srcRect/>
            <a:tile tx="0" ty="0" sx="100000" sy="100000" flip="none" algn="tl"/>
          </a:blip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it-IT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22C75FC-B6A6-FD8C-F8FD-7AFDEFE19164}"/>
              </a:ext>
            </a:extLst>
          </p:cNvPr>
          <p:cNvSpPr/>
          <p:nvPr/>
        </p:nvSpPr>
        <p:spPr bwMode="gray">
          <a:xfrm>
            <a:off x="4706736" y="5340964"/>
            <a:ext cx="1100558" cy="216024"/>
          </a:xfrm>
          <a:prstGeom prst="rect">
            <a:avLst/>
          </a:prstGeom>
          <a:blipFill dpi="0" rotWithShape="1">
            <a:blip r:embed="rId6">
              <a:alphaModFix amt="44000"/>
            </a:blip>
            <a:srcRect/>
            <a:tile tx="0" ty="0" sx="100000" sy="100000" flip="none" algn="tl"/>
          </a:blip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it-IT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BD61399-2780-1341-895A-19BA83809059}"/>
              </a:ext>
            </a:extLst>
          </p:cNvPr>
          <p:cNvSpPr/>
          <p:nvPr/>
        </p:nvSpPr>
        <p:spPr bwMode="gray">
          <a:xfrm>
            <a:off x="8328248" y="5917841"/>
            <a:ext cx="1100558" cy="216024"/>
          </a:xfrm>
          <a:prstGeom prst="rect">
            <a:avLst/>
          </a:prstGeom>
          <a:blipFill dpi="0" rotWithShape="1">
            <a:blip r:embed="rId6">
              <a:alphaModFix amt="44000"/>
            </a:blip>
            <a:srcRect/>
            <a:tile tx="0" ty="0" sx="100000" sy="100000" flip="none" algn="tl"/>
          </a:blipFill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it-IT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017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C8B5DBC5-6B3F-AE89-CFB6-A85D1CE94A77}"/>
              </a:ext>
            </a:extLst>
          </p:cNvPr>
          <p:cNvGrpSpPr/>
          <p:nvPr/>
        </p:nvGrpSpPr>
        <p:grpSpPr>
          <a:xfrm>
            <a:off x="3727091" y="1774170"/>
            <a:ext cx="8450754" cy="5083830"/>
            <a:chOff x="3282028" y="887085"/>
            <a:chExt cx="8450754" cy="5083830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6C2EAD4-67F5-B012-FA4C-D03AEF04A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2028" y="887085"/>
              <a:ext cx="8450754" cy="5083830"/>
            </a:xfrm>
            <a:prstGeom prst="rect">
              <a:avLst/>
            </a:prstGeom>
          </p:spPr>
        </p:pic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EA93FB15-A719-7917-B45C-1394375DFF08}"/>
                </a:ext>
              </a:extLst>
            </p:cNvPr>
            <p:cNvSpPr txBox="1"/>
            <p:nvPr/>
          </p:nvSpPr>
          <p:spPr bwMode="gray">
            <a:xfrm>
              <a:off x="3431704" y="5517232"/>
              <a:ext cx="3960440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100" i="1" dirty="0" err="1"/>
                <a:t>Barbouni</a:t>
              </a:r>
              <a:r>
                <a:rPr lang="it-IT" sz="1100" i="1" dirty="0"/>
                <a:t> et al, </a:t>
              </a:r>
              <a:r>
                <a:rPr lang="it-IT" sz="1100" i="1" dirty="0" err="1"/>
                <a:t>Current</a:t>
              </a:r>
              <a:r>
                <a:rPr lang="it-IT" sz="1100" i="1" dirty="0"/>
                <a:t> </a:t>
              </a:r>
              <a:r>
                <a:rPr lang="it-IT" sz="1100" i="1" dirty="0" err="1"/>
                <a:t>Obesity</a:t>
              </a:r>
              <a:r>
                <a:rPr lang="it-IT" sz="1100" i="1" dirty="0"/>
                <a:t> Reports (</a:t>
              </a:r>
              <a:r>
                <a:rPr lang="it-IT" sz="1100" b="1" i="1" dirty="0"/>
                <a:t>2025</a:t>
              </a:r>
              <a:r>
                <a:rPr lang="it-IT" sz="1100" i="1" dirty="0"/>
                <a:t>)</a:t>
              </a:r>
            </a:p>
          </p:txBody>
        </p:sp>
      </p:grpSp>
      <p:pic>
        <p:nvPicPr>
          <p:cNvPr id="2" name="Picture 2" descr="Obesità e malattie metaboliche: cause, diagnosi e cura ...">
            <a:extLst>
              <a:ext uri="{FF2B5EF4-FFF2-40B4-BE49-F238E27FC236}">
                <a16:creationId xmlns:a16="http://schemas.microsoft.com/office/drawing/2014/main" id="{D69F7789-AF9D-CE10-145F-CD79F74FB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0" y="30469"/>
            <a:ext cx="3837787" cy="203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CE2A9270-BC91-5F46-9DC5-D3375608A2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784" y="260648"/>
            <a:ext cx="64087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en-US" altLang="it-IT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Obesità</a:t>
            </a:r>
            <a:r>
              <a:rPr lang="en-US" altLang="it-IT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 </a:t>
            </a:r>
            <a:r>
              <a:rPr lang="en-US" altLang="it-IT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riproduzione</a:t>
            </a:r>
            <a:endParaRPr lang="en-US" altLang="it-IT" sz="3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557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7BE036-DE18-CE71-B3FE-D6F1F0DAF894}"/>
              </a:ext>
            </a:extLst>
          </p:cNvPr>
          <p:cNvSpPr txBox="1">
            <a:spLocks/>
          </p:cNvSpPr>
          <p:nvPr/>
        </p:nvSpPr>
        <p:spPr bwMode="gray">
          <a:xfrm>
            <a:off x="647840" y="836712"/>
            <a:ext cx="9217024" cy="13756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5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None/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18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" panose="05000000000000000000" pitchFamily="2" charset="2"/>
              <a:buChar char=""/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36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Symbol" panose="05050102010706020507" pitchFamily="18" charset="2"/>
              <a:buChar char="-"/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538163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lang="en-US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720725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lang="de-DE" sz="1600" kern="1200" smtClean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600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720000" indent="-180000" algn="l" defTabSz="914400" rtl="0" eaLnBrk="1" latinLnBrk="0" hangingPunct="1">
              <a:lnSpc>
                <a:spcPct val="105000"/>
              </a:lnSpc>
              <a:spcBef>
                <a:spcPts val="300"/>
              </a:spcBef>
              <a:spcAft>
                <a:spcPts val="300"/>
              </a:spcAft>
              <a:buClr>
                <a:schemeClr val="bg2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</a:t>
            </a:r>
            <a:r>
              <a:rPr kumimoji="0" lang="en-GB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line management (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non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farmacologico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Dieta ed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esercizio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fisico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(ESHRE/ ASRM consensus)</a:t>
            </a:r>
          </a:p>
          <a:p>
            <a:pPr marL="0" marR="0" lvl="0" indent="0" algn="l" defTabSz="914400" rtl="0" eaLnBrk="1" fontAlgn="auto" latinLnBrk="0" hangingPunct="1">
              <a:lnSpc>
                <a:spcPct val="105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Quiz:Ποια δίαιτα σου ταιριάζει; - The Body">
            <a:extLst>
              <a:ext uri="{FF2B5EF4-FFF2-40B4-BE49-F238E27FC236}">
                <a16:creationId xmlns:a16="http://schemas.microsoft.com/office/drawing/2014/main" id="{473D1A15-AFDE-4897-2FF8-B9F1127A9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383" y="3313702"/>
            <a:ext cx="3790578" cy="29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Premium Photo | Fat woman training on exercise bike in gym. calories  burning, obese female person in sport club">
            <a:extLst>
              <a:ext uri="{FF2B5EF4-FFF2-40B4-BE49-F238E27FC236}">
                <a16:creationId xmlns:a16="http://schemas.microsoft.com/office/drawing/2014/main" id="{656D4AEA-C075-145D-878C-9AE93E96A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8" r="11166"/>
          <a:stretch/>
        </p:blipFill>
        <p:spPr bwMode="auto">
          <a:xfrm>
            <a:off x="6096000" y="3313702"/>
            <a:ext cx="3528392" cy="292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C6D1B68-A00B-F527-B56B-55EF1603E825}"/>
              </a:ext>
            </a:extLst>
          </p:cNvPr>
          <p:cNvSpPr txBox="1">
            <a:spLocks/>
          </p:cNvSpPr>
          <p:nvPr/>
        </p:nvSpPr>
        <p:spPr bwMode="gray">
          <a:xfrm>
            <a:off x="695400" y="332778"/>
            <a:ext cx="9145016" cy="510618"/>
          </a:xfrm>
          <a:prstGeom prst="rect">
            <a:avLst/>
          </a:prstGeom>
          <a:noFill/>
        </p:spPr>
        <p:txBody>
          <a:bodyPr vert="horz" wrap="square" lIns="0" tIns="0" rIns="0" bIns="18000" rtlCol="0" anchor="b" anchorCtr="0">
            <a:spAutoFit/>
          </a:bodyPr>
          <a:lstStyle>
            <a:lvl1pPr algn="l" defTabSz="914400" rtl="0" eaLnBrk="1" latinLnBrk="0" hangingPunct="1">
              <a:lnSpc>
                <a:spcPts val="2400"/>
              </a:lnSpc>
              <a:spcBef>
                <a:spcPct val="0"/>
              </a:spcBef>
              <a:buNone/>
              <a:defRPr lang="de-DE" sz="2200" b="1" kern="120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PCOS: 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modifiche degli stili di vita</a:t>
            </a:r>
          </a:p>
        </p:txBody>
      </p:sp>
    </p:spTree>
    <p:extLst>
      <p:ext uri="{BB962C8B-B14F-4D97-AF65-F5344CB8AC3E}">
        <p14:creationId xmlns:p14="http://schemas.microsoft.com/office/powerpoint/2010/main" val="1622700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arrotondato 5"/>
          <p:cNvSpPr/>
          <p:nvPr/>
        </p:nvSpPr>
        <p:spPr>
          <a:xfrm>
            <a:off x="4727848" y="2204864"/>
            <a:ext cx="6120680" cy="1548765"/>
          </a:xfrm>
          <a:prstGeom prst="roundRect">
            <a:avLst>
              <a:gd name="adj" fmla="val 8445"/>
            </a:avLst>
          </a:prstGeom>
          <a:ln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Una perdita del 10% del peso corporeo: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riduce l’irsutismo e l’acne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ripristina la regolarità mestruale e l’ovulazione e quindi ripristina spesso la fertilità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ü"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protegge dal diabete tipo 2 e migliora la dislipidemia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F5E9FCD-D7F8-DF23-66AE-04BA125C4323}"/>
              </a:ext>
            </a:extLst>
          </p:cNvPr>
          <p:cNvSpPr txBox="1">
            <a:spLocks/>
          </p:cNvSpPr>
          <p:nvPr/>
        </p:nvSpPr>
        <p:spPr bwMode="gray">
          <a:xfrm>
            <a:off x="695400" y="332778"/>
            <a:ext cx="9145016" cy="510618"/>
          </a:xfrm>
          <a:prstGeom prst="rect">
            <a:avLst/>
          </a:prstGeom>
          <a:noFill/>
        </p:spPr>
        <p:txBody>
          <a:bodyPr vert="horz" wrap="square" lIns="0" tIns="0" rIns="0" bIns="18000" rtlCol="0" anchor="b" anchorCtr="0">
            <a:spAutoFit/>
          </a:bodyPr>
          <a:lstStyle>
            <a:lvl1pPr algn="l" defTabSz="914400" rtl="0" eaLnBrk="1" latinLnBrk="0" hangingPunct="1">
              <a:lnSpc>
                <a:spcPts val="2400"/>
              </a:lnSpc>
              <a:spcBef>
                <a:spcPct val="0"/>
              </a:spcBef>
              <a:buNone/>
              <a:defRPr lang="de-DE" sz="2200" b="1" kern="120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PCOS: </a:t>
            </a:r>
            <a:r>
              <a:rPr kumimoji="0" 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modifiche degli stili di vita</a:t>
            </a:r>
          </a:p>
        </p:txBody>
      </p:sp>
      <p:pic>
        <p:nvPicPr>
          <p:cNvPr id="9220" name="Picture 4" descr="33,989 Perdere Vettoriali, Illustrazioni e Clipart">
            <a:extLst>
              <a:ext uri="{FF2B5EF4-FFF2-40B4-BE49-F238E27FC236}">
                <a16:creationId xmlns:a16="http://schemas.microsoft.com/office/drawing/2014/main" id="{4C8714F9-384A-E41D-7113-8EAD977D9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947" y="1253817"/>
            <a:ext cx="3007221" cy="300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arrotondato 5"/>
          <p:cNvSpPr/>
          <p:nvPr/>
        </p:nvSpPr>
        <p:spPr>
          <a:xfrm>
            <a:off x="242316" y="5141876"/>
            <a:ext cx="7248424" cy="483989"/>
          </a:xfrm>
          <a:prstGeom prst="roundRect">
            <a:avLst>
              <a:gd name="adj" fmla="val 8445"/>
            </a:avLst>
          </a:prstGeom>
          <a:ln>
            <a:solidFill>
              <a:schemeClr val="accent1"/>
            </a:solidFill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40 minuti al giorno di camminata a passo veloce  </a:t>
            </a:r>
          </a:p>
        </p:txBody>
      </p:sp>
      <p:pic>
        <p:nvPicPr>
          <p:cNvPr id="1026" name="Picture 2" descr="Illustrazione Di Una Donna Che Cammina - Immagini vettoriali stock e altre  immagini di Camminare - Camminare, Esercizio fisico, Persona di sesso  femminile - iStock">
            <a:extLst>
              <a:ext uri="{FF2B5EF4-FFF2-40B4-BE49-F238E27FC236}">
                <a16:creationId xmlns:a16="http://schemas.microsoft.com/office/drawing/2014/main" id="{0106FDE9-289D-A0DB-2328-4C64FFDC4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32183" y="4193349"/>
            <a:ext cx="1924257" cy="23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hat Stay On All Night Amazon Recommended Solar Garden Lights Solar Garden  Lights In 2023 - Lighting For Your Garden Recommended Solar Garden Lights  Home Depot">
            <a:extLst>
              <a:ext uri="{FF2B5EF4-FFF2-40B4-BE49-F238E27FC236}">
                <a16:creationId xmlns:a16="http://schemas.microsoft.com/office/drawing/2014/main" id="{47E6293C-4052-5743-0F11-9D69472B18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" t="18363" r="756" b="25599"/>
          <a:stretch>
            <a:fillRect/>
          </a:stretch>
        </p:blipFill>
        <p:spPr bwMode="auto">
          <a:xfrm>
            <a:off x="9063906" y="801245"/>
            <a:ext cx="3007221" cy="89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8058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01C988-7669-07AE-F2D7-BFCA1AD8C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6D0648B-9434-25BD-F99B-EA5D5367C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55"/>
            <a:ext cx="4912618" cy="298042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9F3CF1-9283-1FFB-7F4E-D6975E2DE532}"/>
              </a:ext>
            </a:extLst>
          </p:cNvPr>
          <p:cNvSpPr txBox="1"/>
          <p:nvPr/>
        </p:nvSpPr>
        <p:spPr>
          <a:xfrm>
            <a:off x="2135560" y="116632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4A5F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E9D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2025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937523C8-AD59-38CB-ADF2-B84848F45417}"/>
              </a:ext>
            </a:extLst>
          </p:cNvPr>
          <p:cNvCxnSpPr>
            <a:cxnSpLocks/>
          </p:cNvCxnSpPr>
          <p:nvPr/>
        </p:nvCxnSpPr>
        <p:spPr>
          <a:xfrm>
            <a:off x="2603468" y="2474966"/>
            <a:ext cx="53374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19C769-57C0-243B-E6EE-3DD6087195A8}"/>
              </a:ext>
            </a:extLst>
          </p:cNvPr>
          <p:cNvSpPr txBox="1"/>
          <p:nvPr/>
        </p:nvSpPr>
        <p:spPr bwMode="gray">
          <a:xfrm>
            <a:off x="1235458" y="6164287"/>
            <a:ext cx="972108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EBR: evidence-based recommendations, evidence sufficient to inform a recommendation made by the guideline development group.</a:t>
            </a:r>
            <a:endParaRPr kumimoji="0" lang="it-IT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PP: practice points, evidence not sought; a practice point has been made by the guideline development group where important issues arose from discussion of evidence-based or consensus recommendations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8E541CE-F8E9-6BE4-561F-0B6F3D5395E1}"/>
              </a:ext>
            </a:extLst>
          </p:cNvPr>
          <p:cNvSpPr txBox="1"/>
          <p:nvPr/>
        </p:nvSpPr>
        <p:spPr bwMode="gray">
          <a:xfrm>
            <a:off x="191344" y="2978797"/>
            <a:ext cx="1200065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3.1 Lifestyle management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3.1.1 	EBR – </a:t>
            </a:r>
            <a:r>
              <a:rPr kumimoji="0" lang="en-US" sz="1100" i="0" u="sng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Lifestyle intervention (exercise alone or multicomponent diet combined with exercise and behavioral strategies) should be recommended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i="0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	</a:t>
            </a:r>
            <a:r>
              <a:rPr kumimoji="0" lang="en-US" sz="1100" i="0" u="sng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for all women with PCOS, especially for infertile patients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, for improving metabolic health including central adiposity and lipid profile 	       											          ❖❖❖❖⊕◯◯◯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54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3.5 Anti-obesity pharmacological agents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3.5.3 	PP - </a:t>
            </a: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Effective contraception is needed in women with PCOS under GLP-1 receptor agonists administration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 until their discontinuation and before infertility 	treatment, as pregnancy safety data are lacking.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F54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4.2 Preconception risk factors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4.2.1 	EBR-Women with PCOS should be counselled on the adverse impact of excess weight on clinical pregnancy, miscarriage, and live birth rates, following 	infertility treatment									          ❖❖❖❖ ⊕◯◯◯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4.2.3 	PP - A healthy lifestyle, the prevention of excess weight gain, and the optimization of the preconception risk factors are needed before starting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	a reproductive program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F54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DBBDAE3-FA83-020D-C3D8-E34FF5A160E6}"/>
              </a:ext>
            </a:extLst>
          </p:cNvPr>
          <p:cNvSpPr/>
          <p:nvPr/>
        </p:nvSpPr>
        <p:spPr>
          <a:xfrm>
            <a:off x="4912618" y="1511011"/>
            <a:ext cx="360040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MTStd"/>
                <a:ea typeface="+mn-ea"/>
                <a:cs typeface="+mn-cs"/>
              </a:rPr>
              <a:t>Gestione degli stili di vita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22AA23D-5A6E-EAF6-DE4E-B112E6CA835F}"/>
              </a:ext>
            </a:extLst>
          </p:cNvPr>
          <p:cNvSpPr/>
          <p:nvPr/>
        </p:nvSpPr>
        <p:spPr>
          <a:xfrm>
            <a:off x="4912618" y="548680"/>
            <a:ext cx="6984776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MTStd"/>
                <a:ea typeface="+mn-ea"/>
                <a:cs typeface="+mn-cs"/>
              </a:rPr>
              <a:t>Principi generali del trattamento dell’infertilità in pazienti PCOS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448" y="1635968"/>
            <a:ext cx="1440160" cy="95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315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D92E3DC-6CA8-B13C-889B-C436914C9815}"/>
              </a:ext>
            </a:extLst>
          </p:cNvPr>
          <p:cNvSpPr txBox="1">
            <a:spLocks/>
          </p:cNvSpPr>
          <p:nvPr/>
        </p:nvSpPr>
        <p:spPr bwMode="gray">
          <a:xfrm>
            <a:off x="623392" y="228612"/>
            <a:ext cx="11161240" cy="449063"/>
          </a:xfrm>
          <a:prstGeom prst="rect">
            <a:avLst/>
          </a:prstGeom>
          <a:noFill/>
        </p:spPr>
        <p:txBody>
          <a:bodyPr vert="horz" wrap="square" lIns="0" tIns="0" rIns="0" bIns="18000" rtlCol="0" anchor="b" anchorCtr="0">
            <a:spAutoFit/>
          </a:bodyPr>
          <a:lstStyle>
            <a:lvl1pPr algn="l" defTabSz="914400" rtl="0" eaLnBrk="1" latinLnBrk="0" hangingPunct="1">
              <a:lnSpc>
                <a:spcPts val="2400"/>
              </a:lnSpc>
              <a:spcBef>
                <a:spcPct val="0"/>
              </a:spcBef>
              <a:buNone/>
              <a:defRPr lang="de-DE" sz="2200" b="1" kern="120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Farmaci per il trattamento dell’</a:t>
            </a:r>
            <a:r>
              <a:rPr kumimoji="0" lang="it-I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anovulazione</a:t>
            </a: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nelle pazienti PCOS</a:t>
            </a:r>
          </a:p>
        </p:txBody>
      </p:sp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5DBBAF28-4130-B82B-8C85-6BDC211D5ABD}"/>
              </a:ext>
            </a:extLst>
          </p:cNvPr>
          <p:cNvSpPr/>
          <p:nvPr/>
        </p:nvSpPr>
        <p:spPr bwMode="gray">
          <a:xfrm>
            <a:off x="4385550" y="1988840"/>
            <a:ext cx="3582658" cy="1279376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Inibitori dell’aromatasi (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Letrozolo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F3657DFE-9812-BFC3-D90F-798A9D165D8C}"/>
              </a:ext>
            </a:extLst>
          </p:cNvPr>
          <p:cNvSpPr/>
          <p:nvPr/>
        </p:nvSpPr>
        <p:spPr bwMode="gray">
          <a:xfrm>
            <a:off x="4354016" y="3489305"/>
            <a:ext cx="3582658" cy="1158765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SERMs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(Citrato di </a:t>
            </a: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clomifene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)</a:t>
            </a:r>
          </a:p>
        </p:txBody>
      </p: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D22A7B5D-7CAD-2051-49F1-A333E1425B0E}"/>
              </a:ext>
            </a:extLst>
          </p:cNvPr>
          <p:cNvSpPr/>
          <p:nvPr/>
        </p:nvSpPr>
        <p:spPr bwMode="gray">
          <a:xfrm>
            <a:off x="4385550" y="4869160"/>
            <a:ext cx="3582658" cy="1296144"/>
          </a:xfrm>
          <a:prstGeom prst="roundRect">
            <a:avLst/>
          </a:prstGeom>
          <a:solidFill>
            <a:schemeClr val="accent1"/>
          </a:solidFill>
          <a:ln w="952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Insulino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-sensibilizzanti (Metformina)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194697F-3931-CF3A-CB65-493DA0DDAAC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24192" y="1977766"/>
            <a:ext cx="2594975" cy="158417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E4DC130-1E61-2EFE-2395-7F3318CD31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9656" y="3489305"/>
            <a:ext cx="1512168" cy="1257693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ACB4B71E-A829-FC73-3F58-AB2491F666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94188" y="4793087"/>
            <a:ext cx="1614180" cy="126516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E2CA738-A92D-4F8A-757E-E4AB8BE62D18}"/>
              </a:ext>
            </a:extLst>
          </p:cNvPr>
          <p:cNvSpPr txBox="1"/>
          <p:nvPr/>
        </p:nvSpPr>
        <p:spPr bwMode="gray">
          <a:xfrm>
            <a:off x="1188331" y="1268760"/>
            <a:ext cx="413125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94B6D2"/>
              </a:buClr>
              <a:buSzTx/>
              <a:buFont typeface="Wingdings" panose="05000000000000000000" pitchFamily="2" charset="2"/>
              <a:buChar char="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 line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pharmacological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therapy</a:t>
            </a:r>
          </a:p>
        </p:txBody>
      </p:sp>
    </p:spTree>
    <p:extLst>
      <p:ext uri="{BB962C8B-B14F-4D97-AF65-F5344CB8AC3E}">
        <p14:creationId xmlns:p14="http://schemas.microsoft.com/office/powerpoint/2010/main" val="8657698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AEE8CDB-6EC0-B7F9-2C3D-9818C002C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4536504" cy="187346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3E74976-0399-355F-6E4D-1F6C169EB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808" y="332656"/>
            <a:ext cx="7548531" cy="5385502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884DDBF6-BDBE-EFA2-1ED9-C6FD95D4CD2B}"/>
              </a:ext>
            </a:extLst>
          </p:cNvPr>
          <p:cNvCxnSpPr/>
          <p:nvPr/>
        </p:nvCxnSpPr>
        <p:spPr>
          <a:xfrm>
            <a:off x="7680176" y="4005064"/>
            <a:ext cx="0" cy="504056"/>
          </a:xfrm>
          <a:prstGeom prst="line">
            <a:avLst/>
          </a:prstGeom>
          <a:ln w="38100">
            <a:solidFill>
              <a:srgbClr val="CA817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72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08AEF4-48FB-9592-C2DE-322EE2DA0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0D3649B-A748-7B6E-A4BF-C4E6E23C9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355"/>
            <a:ext cx="4912618" cy="298042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3373651-01C6-2FC9-282F-5638E551642D}"/>
              </a:ext>
            </a:extLst>
          </p:cNvPr>
          <p:cNvSpPr txBox="1"/>
          <p:nvPr/>
        </p:nvSpPr>
        <p:spPr>
          <a:xfrm>
            <a:off x="2135560" y="116632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4A5F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E9D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2025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A0C69A96-F820-C8C3-C3A6-951EEBF64725}"/>
              </a:ext>
            </a:extLst>
          </p:cNvPr>
          <p:cNvCxnSpPr>
            <a:cxnSpLocks/>
          </p:cNvCxnSpPr>
          <p:nvPr/>
        </p:nvCxnSpPr>
        <p:spPr>
          <a:xfrm>
            <a:off x="2594503" y="2474966"/>
            <a:ext cx="53374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5116C68-786D-5C7F-2408-5BEF21768AD9}"/>
              </a:ext>
            </a:extLst>
          </p:cNvPr>
          <p:cNvSpPr txBox="1"/>
          <p:nvPr/>
        </p:nvSpPr>
        <p:spPr bwMode="gray">
          <a:xfrm>
            <a:off x="1055440" y="6164287"/>
            <a:ext cx="972108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PP: practice points, evidence not sought; a practice point has been made by the guideline development group where important issues arose from discussion of evidence-based or consensus recommendations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EBR: evidence-based recommendations, evidence sufficient to inform a recommendation made by the guideline development group.</a:t>
            </a:r>
            <a:endParaRPr kumimoji="0" lang="it-IT" sz="105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2F953DB-293E-C835-E6CF-1AEBCD7BBFF5}"/>
              </a:ext>
            </a:extLst>
          </p:cNvPr>
          <p:cNvSpPr txBox="1"/>
          <p:nvPr/>
        </p:nvSpPr>
        <p:spPr bwMode="gray">
          <a:xfrm>
            <a:off x="191344" y="2966327"/>
            <a:ext cx="1200065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5.1 Ovulation induction treatment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5.1.1 	PP – Before considering an intrauterine insemination (IUI) or in vitro fertilization (IVF) program,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a total of 6-12 ovulatory cycles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should be completed 	according to clinical context, risks, benefits, costs, timing and patient’s individual preferences. Consider a period of 6 ovulatory cycles for women older 	than 35 years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54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5.2 Letrozole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5.2.1 	EBR - </a:t>
            </a: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Letrozole should be the first-line pharmacological treatment for ovulation induction in infertile anovulatory women with PCOS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, with no other 	infertility factors								 	❖❖❖❖ ⊕⊕⊕⊕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5.2.2 	EBR - Letrozole should be used rather than clomiphene citrate (CC) in women with PCOS with anovulatory infertility 		❖❖❖❖ ⊕◯◯◯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F54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5.4 Metformin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5.4.1 	EBR - </a:t>
            </a:r>
            <a:r>
              <a:rPr kumimoji="0" lang="en-US" sz="1100" b="0" i="0" u="sng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Metformin could be used alone in young (less than 30 years) women with PCOS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with anovulatory infertility 		❖❖❖ ⊕⊕◯◯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F54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5.5 CC and metformin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	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5.5.2 	EBR - CC combined with metformin could be used rather than CC alone in women with PCOS with anovulatory infertility	 ❖❖❖⊕⊕◯◯				 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BB924-F0E7-03FA-206A-F08A8CB19C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2618" y="1457858"/>
            <a:ext cx="6942509" cy="40862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MTStd"/>
                <a:ea typeface="+mn-ea"/>
                <a:cs typeface="+mn-cs"/>
              </a:rPr>
              <a:t>Trattamento dell’infertilità in pazienti PCOS anovulatorie</a:t>
            </a:r>
          </a:p>
        </p:txBody>
      </p:sp>
    </p:spTree>
    <p:extLst>
      <p:ext uri="{BB962C8B-B14F-4D97-AF65-F5344CB8AC3E}">
        <p14:creationId xmlns:p14="http://schemas.microsoft.com/office/powerpoint/2010/main" val="25874925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E1C008-C02E-84C4-0400-F859F764D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05CF651-B68D-63CA-9A44-7F0DA108B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55"/>
            <a:ext cx="3906030" cy="236974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FE219B6-4866-1CFE-DA4B-DA479198162A}"/>
              </a:ext>
            </a:extLst>
          </p:cNvPr>
          <p:cNvSpPr txBox="1"/>
          <p:nvPr/>
        </p:nvSpPr>
        <p:spPr>
          <a:xfrm>
            <a:off x="1601813" y="0"/>
            <a:ext cx="115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R="0" lvl="0" indent="0" algn="ctr" defTabSz="4572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>
                  <a:noFill/>
                </a:ln>
                <a:solidFill>
                  <a:srgbClr val="4A5F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>
                  <a:noFill/>
                </a:ln>
                <a:solidFill>
                  <a:srgbClr val="1E9D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2025</a:t>
            </a: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55A06F1A-FD16-97DC-13AA-D7798BA94BD9}"/>
              </a:ext>
            </a:extLst>
          </p:cNvPr>
          <p:cNvCxnSpPr>
            <a:cxnSpLocks/>
          </p:cNvCxnSpPr>
          <p:nvPr/>
        </p:nvCxnSpPr>
        <p:spPr>
          <a:xfrm>
            <a:off x="2036369" y="1952980"/>
            <a:ext cx="533747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DFF7BEE-2BDE-27BD-F91C-52BE600097E3}"/>
              </a:ext>
            </a:extLst>
          </p:cNvPr>
          <p:cNvSpPr txBox="1"/>
          <p:nvPr/>
        </p:nvSpPr>
        <p:spPr bwMode="gray">
          <a:xfrm>
            <a:off x="263352" y="5983977"/>
            <a:ext cx="1015312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EBR: evidence-based recommendations, evidence sufficient to inform a recommendation made by the guideline development group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CR: consensus recommendations, in the absence of adequate evidence, a consensus recommendation has been made by the guideline development group, also informed by evidence from the general population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PP: practice points, evidence not sought; a practice point has been made by the guideline development group where important issues arose from discussion of evidence-based or consensus recommendations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A09DE3-2FE1-C3B0-1441-C4067D228FF8}"/>
              </a:ext>
            </a:extLst>
          </p:cNvPr>
          <p:cNvSpPr txBox="1"/>
          <p:nvPr/>
        </p:nvSpPr>
        <p:spPr bwMode="gray">
          <a:xfrm>
            <a:off x="95672" y="2369741"/>
            <a:ext cx="120006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5.6 Gonadotropins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5.6.3 	EBR - Gonadotropins could be second-line pharmacological therapy for women with PCOS who are anovulatory and infertile, with no other 	infertility factors and who have failed first line oral ovulation induction 					❖❖❖ ⊕⊕◯◯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54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5.6.6 	CR – Ovulation induction with gonadotropin for non-IVF cycles should be strictly monitored to cancel cycles with a multiple follicular growth 	(more than two follicles) and minimize the risk of multiple pregnancy					❖❖❖						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F54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5.7 Laparoscopic ovarian surgery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5.7.1 	EBR - Laparoscopic ovarian surgery could be second-line therapy for women with PCOS who are anovulatory and infertile, with CC resistance 	and other 	potential infertility factors (such as endometriosis, fibroids, and so on) 				❖❖❖ ⊕⊕◯◯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0F54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6. IVF in women with PCOS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6.1.1 CR 	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IVF could be offered in women with PCOS and anovulatory infertility, if first- or second-line ovulation induction therapies have failed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 ❖❖❖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54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6.2.1 PP 	The use of a gonadotropin releasing hormone (GnRH) antagonist protocol for women with PCOS undergoing IVF is recommended as it 	enables the use of GnRH agonist trigger,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with the freezing of all embryos generated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54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 if required, reducing the risk of significant OHSS without 	compromising the cumulative live birth rate.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54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F07DF3-D0BA-6F4F-95AB-72A93B687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5880" y="773000"/>
            <a:ext cx="6942509" cy="408623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MTStd"/>
                <a:ea typeface="+mn-ea"/>
                <a:cs typeface="+mn-cs"/>
              </a:rPr>
              <a:t>Trattamento dell’infertilità in pazienti PCOS anovulatorie</a:t>
            </a:r>
          </a:p>
        </p:txBody>
      </p:sp>
    </p:spTree>
    <p:extLst>
      <p:ext uri="{BB962C8B-B14F-4D97-AF65-F5344CB8AC3E}">
        <p14:creationId xmlns:p14="http://schemas.microsoft.com/office/powerpoint/2010/main" val="2373843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E2F4A34-92EB-8D55-D608-2B6EA28F5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0"/>
            <a:ext cx="90904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4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44B6-A5C2-D791-EE43-EC77EB0F8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5">
            <a:extLst>
              <a:ext uri="{FF2B5EF4-FFF2-40B4-BE49-F238E27FC236}">
                <a16:creationId xmlns:a16="http://schemas.microsoft.com/office/drawing/2014/main" id="{63D31C29-EACC-506A-9185-9EE340AF9A4E}"/>
              </a:ext>
            </a:extLst>
          </p:cNvPr>
          <p:cNvSpPr txBox="1">
            <a:spLocks/>
          </p:cNvSpPr>
          <p:nvPr/>
        </p:nvSpPr>
        <p:spPr>
          <a:xfrm>
            <a:off x="335360" y="1988840"/>
            <a:ext cx="10009112" cy="990600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Obesità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infertilità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Management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dell’obesità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nelle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pazienti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infertili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Obesità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risultati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della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fecondazione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assistita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400" kern="0" dirty="0"/>
              <a:t>E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fficacia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delle strategie di riduzione del peso sui tassi di concepimento naturale e dopo fecondazione assistita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Raccomandazioni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nelle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pazienti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obese candidate ad IVF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7E60887B-3A8E-8993-D536-A5A9E1CEA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611004"/>
            <a:ext cx="4176464" cy="5794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Topics della relazione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177CAA64-3E93-4D45-16A7-66F3766C9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854" y="116632"/>
            <a:ext cx="6252320" cy="21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60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B78C738-0774-DB4C-88F8-FD4C6A29FF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22" t="13100" r="70" b="438"/>
          <a:stretch>
            <a:fillRect/>
          </a:stretch>
        </p:blipFill>
        <p:spPr>
          <a:xfrm>
            <a:off x="695400" y="1052736"/>
            <a:ext cx="11017223" cy="475252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6AFC18B0-5452-71DC-5AF2-7B1487BD7964}"/>
              </a:ext>
            </a:extLst>
          </p:cNvPr>
          <p:cNvSpPr/>
          <p:nvPr/>
        </p:nvSpPr>
        <p:spPr>
          <a:xfrm>
            <a:off x="767408" y="6296109"/>
            <a:ext cx="36673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err="1">
                <a:solidFill>
                  <a:srgbClr val="0F69AF"/>
                </a:solidFill>
              </a:rPr>
              <a:t>Pinborg</a:t>
            </a:r>
            <a:r>
              <a:rPr lang="it-IT" sz="1100" b="1" dirty="0">
                <a:solidFill>
                  <a:srgbClr val="0F69AF"/>
                </a:solidFill>
              </a:rPr>
              <a:t> et al, RBM Online 2011</a:t>
            </a:r>
          </a:p>
        </p:txBody>
      </p:sp>
      <p:sp>
        <p:nvSpPr>
          <p:cNvPr id="2" name="Marcador de texto 15">
            <a:extLst>
              <a:ext uri="{FF2B5EF4-FFF2-40B4-BE49-F238E27FC236}">
                <a16:creationId xmlns:a16="http://schemas.microsoft.com/office/drawing/2014/main" id="{E061E242-B655-0BAC-BF2A-C0CE15FA4B1C}"/>
              </a:ext>
            </a:extLst>
          </p:cNvPr>
          <p:cNvSpPr txBox="1">
            <a:spLocks/>
          </p:cNvSpPr>
          <p:nvPr/>
        </p:nvSpPr>
        <p:spPr>
          <a:xfrm>
            <a:off x="1127448" y="300281"/>
            <a:ext cx="9937104" cy="490845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BMI elevato si associa a meno </a:t>
            </a:r>
            <a:r>
              <a:rPr kumimoji="0" lang="it-IT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ovocit</a:t>
            </a:r>
            <a:r>
              <a:rPr lang="it-IT" sz="2800" kern="0" dirty="0">
                <a:solidFill>
                  <a:srgbClr val="0E2B79"/>
                </a:solidFill>
              </a:rPr>
              <a:t>i ed embrioni</a:t>
            </a:r>
            <a:endParaRPr kumimoji="0" lang="it-IT" sz="2800" b="1" i="0" u="none" strike="noStrike" kern="0" cap="none" spc="0" normalizeH="0" baseline="0" noProof="0" dirty="0">
              <a:ln>
                <a:noFill/>
              </a:ln>
              <a:solidFill>
                <a:srgbClr val="0E2B7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076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5">
            <a:extLst>
              <a:ext uri="{FF2B5EF4-FFF2-40B4-BE49-F238E27FC236}">
                <a16:creationId xmlns:a16="http://schemas.microsoft.com/office/drawing/2014/main" id="{0EC40F75-8BC5-8244-F465-6D16328535CB}"/>
              </a:ext>
            </a:extLst>
          </p:cNvPr>
          <p:cNvSpPr txBox="1">
            <a:spLocks/>
          </p:cNvSpPr>
          <p:nvPr/>
        </p:nvSpPr>
        <p:spPr>
          <a:xfrm>
            <a:off x="335360" y="1988840"/>
            <a:ext cx="10009112" cy="990600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Obesità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infertilità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kern="0" dirty="0"/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Management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dell’obesità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nelle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pazienti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infertili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kern="0" dirty="0"/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Obesità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risultati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della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fecondazione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assistita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kern="0" dirty="0"/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400" kern="0" dirty="0"/>
              <a:t>E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fficacia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delle strategie di riduzione del peso sui tassi di concepimento naturale e dopo fecondazione assistita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kern="0" dirty="0"/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kern="0" dirty="0" err="1"/>
              <a:t>Raccomandazioni</a:t>
            </a:r>
            <a:r>
              <a:rPr lang="en-GB" sz="2400" kern="0" dirty="0"/>
              <a:t> </a:t>
            </a:r>
            <a:r>
              <a:rPr lang="en-GB" sz="2400" kern="0" dirty="0" err="1"/>
              <a:t>nelle</a:t>
            </a:r>
            <a:r>
              <a:rPr lang="en-GB" sz="2400" kern="0" dirty="0"/>
              <a:t> </a:t>
            </a:r>
            <a:r>
              <a:rPr lang="en-GB" sz="2400" kern="0" dirty="0" err="1"/>
              <a:t>pazienti</a:t>
            </a:r>
            <a:r>
              <a:rPr lang="en-GB" sz="2400" kern="0" dirty="0"/>
              <a:t> obese candidate ad IVF</a:t>
            </a:r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FDD5C8FE-C585-3AE1-0113-C29623F27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611004"/>
            <a:ext cx="4176464" cy="5794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Topics della relazione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854" y="116632"/>
            <a:ext cx="6252320" cy="21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968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95800" cy="1764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1 4"/>
          <p:cNvCxnSpPr/>
          <p:nvPr/>
        </p:nvCxnSpPr>
        <p:spPr>
          <a:xfrm>
            <a:off x="983432" y="1268760"/>
            <a:ext cx="3024336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id="{6AFC18B0-5452-71DC-5AF2-7B1487BD7964}"/>
              </a:ext>
            </a:extLst>
          </p:cNvPr>
          <p:cNvSpPr/>
          <p:nvPr/>
        </p:nvSpPr>
        <p:spPr>
          <a:xfrm>
            <a:off x="2715663" y="25938"/>
            <a:ext cx="7880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>
                <a:solidFill>
                  <a:srgbClr val="0F69AF"/>
                </a:solidFill>
              </a:rPr>
              <a:t>2019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1114787" y="1924765"/>
            <a:ext cx="9505056" cy="4922540"/>
            <a:chOff x="1114787" y="1924765"/>
            <a:chExt cx="9505056" cy="4922540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787" y="1924765"/>
              <a:ext cx="9505056" cy="4922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ttangolo 9"/>
            <p:cNvSpPr/>
            <p:nvPr/>
          </p:nvSpPr>
          <p:spPr>
            <a:xfrm>
              <a:off x="1415480" y="5048083"/>
              <a:ext cx="6552728" cy="209668"/>
            </a:xfrm>
            <a:prstGeom prst="rect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it-IT" dirty="0"/>
            </a:p>
          </p:txBody>
        </p:sp>
      </p:grpSp>
      <p:sp>
        <p:nvSpPr>
          <p:cNvPr id="11" name="Marcador de texto 15">
            <a:extLst>
              <a:ext uri="{FF2B5EF4-FFF2-40B4-BE49-F238E27FC236}">
                <a16:creationId xmlns:a16="http://schemas.microsoft.com/office/drawing/2014/main" id="{CE7B340C-79F4-FC37-EBB2-75996E4E45F0}"/>
              </a:ext>
            </a:extLst>
          </p:cNvPr>
          <p:cNvSpPr txBox="1">
            <a:spLocks/>
          </p:cNvSpPr>
          <p:nvPr/>
        </p:nvSpPr>
        <p:spPr>
          <a:xfrm>
            <a:off x="5447928" y="1443042"/>
            <a:ext cx="3955097" cy="304800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kern="0" dirty="0">
                <a:solidFill>
                  <a:srgbClr val="002060"/>
                </a:solidFill>
              </a:rPr>
              <a:t>L</a:t>
            </a:r>
            <a:r>
              <a:rPr lang="en-GB" sz="2000" kern="0" noProof="0" dirty="0" err="1">
                <a:solidFill>
                  <a:srgbClr val="002060"/>
                </a:solidFill>
              </a:rPr>
              <a:t>ive</a:t>
            </a:r>
            <a:r>
              <a:rPr lang="en-GB" sz="2000" kern="0" noProof="0" dirty="0">
                <a:solidFill>
                  <a:srgbClr val="002060"/>
                </a:solidFill>
              </a:rPr>
              <a:t> birth rates</a:t>
            </a:r>
          </a:p>
        </p:txBody>
      </p:sp>
      <p:sp>
        <p:nvSpPr>
          <p:cNvPr id="6" name="Rettangolo 5"/>
          <p:cNvSpPr/>
          <p:nvPr/>
        </p:nvSpPr>
        <p:spPr>
          <a:xfrm>
            <a:off x="5015880" y="26306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 err="1">
                <a:solidFill>
                  <a:srgbClr val="0F69AF"/>
                </a:solidFill>
              </a:rPr>
              <a:t>L’obesità</a:t>
            </a:r>
            <a:r>
              <a:rPr lang="en-US" sz="2400" b="1" dirty="0">
                <a:solidFill>
                  <a:srgbClr val="0F69AF"/>
                </a:solidFill>
              </a:rPr>
              <a:t> reduce </a:t>
            </a:r>
            <a:r>
              <a:rPr lang="en-US" sz="2400" b="1" dirty="0" err="1">
                <a:solidFill>
                  <a:srgbClr val="0F69AF"/>
                </a:solidFill>
              </a:rPr>
              <a:t>i</a:t>
            </a:r>
            <a:r>
              <a:rPr lang="en-US" sz="2400" b="1" dirty="0">
                <a:solidFill>
                  <a:srgbClr val="0F69AF"/>
                </a:solidFill>
              </a:rPr>
              <a:t> </a:t>
            </a:r>
            <a:r>
              <a:rPr lang="en-US" sz="2400" b="1" dirty="0" err="1">
                <a:solidFill>
                  <a:srgbClr val="0F69AF"/>
                </a:solidFill>
              </a:rPr>
              <a:t>tassi</a:t>
            </a:r>
            <a:r>
              <a:rPr lang="en-US" sz="2400" b="1" dirty="0">
                <a:solidFill>
                  <a:srgbClr val="0F69AF"/>
                </a:solidFill>
              </a:rPr>
              <a:t> di bambino in braccio dopo IVF</a:t>
            </a:r>
            <a:endParaRPr lang="it-IT" sz="2400" b="1" dirty="0">
              <a:solidFill>
                <a:srgbClr val="0F69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69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47DB558-0295-6CF8-48E4-B54094CDB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88641"/>
            <a:ext cx="4832242" cy="187220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8EEA772B-C3F1-05DB-BF17-4DAE802B930E}"/>
              </a:ext>
            </a:extLst>
          </p:cNvPr>
          <p:cNvSpPr/>
          <p:nvPr/>
        </p:nvSpPr>
        <p:spPr>
          <a:xfrm>
            <a:off x="3719736" y="116632"/>
            <a:ext cx="788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F69A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2022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937C6B7-C703-D8F7-BA6B-A1DA5C08F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548680"/>
            <a:ext cx="4629661" cy="6094031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C5057DB6-9BE0-C797-03A5-A6FEBFDE0625}"/>
              </a:ext>
            </a:extLst>
          </p:cNvPr>
          <p:cNvSpPr/>
          <p:nvPr/>
        </p:nvSpPr>
        <p:spPr>
          <a:xfrm>
            <a:off x="6096000" y="1484784"/>
            <a:ext cx="2088232" cy="576064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2B211CE-C008-320D-407B-3E3AC0F8492B}"/>
              </a:ext>
            </a:extLst>
          </p:cNvPr>
          <p:cNvSpPr/>
          <p:nvPr/>
        </p:nvSpPr>
        <p:spPr>
          <a:xfrm>
            <a:off x="6107735" y="2528756"/>
            <a:ext cx="2088232" cy="288032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275C60E-ADA3-71F9-9DC8-9DDEF83AE325}"/>
              </a:ext>
            </a:extLst>
          </p:cNvPr>
          <p:cNvSpPr/>
          <p:nvPr/>
        </p:nvSpPr>
        <p:spPr>
          <a:xfrm>
            <a:off x="6081264" y="3035841"/>
            <a:ext cx="2088232" cy="360040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2615D0D-7A4C-DFF3-55D9-49DBB41D42EF}"/>
              </a:ext>
            </a:extLst>
          </p:cNvPr>
          <p:cNvSpPr/>
          <p:nvPr/>
        </p:nvSpPr>
        <p:spPr>
          <a:xfrm>
            <a:off x="6100646" y="3818677"/>
            <a:ext cx="2155594" cy="330404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E5FEAA26-2D68-4570-C602-7C5212881CE6}"/>
              </a:ext>
            </a:extLst>
          </p:cNvPr>
          <p:cNvSpPr/>
          <p:nvPr/>
        </p:nvSpPr>
        <p:spPr>
          <a:xfrm>
            <a:off x="6056596" y="4397770"/>
            <a:ext cx="2271652" cy="330404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DE1F0B6-66D5-A86C-5A59-32B6AEAFE0FF}"/>
              </a:ext>
            </a:extLst>
          </p:cNvPr>
          <p:cNvSpPr/>
          <p:nvPr/>
        </p:nvSpPr>
        <p:spPr>
          <a:xfrm>
            <a:off x="6056596" y="5165642"/>
            <a:ext cx="2271652" cy="591316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C049AB9-6C1C-0DFA-0813-442A4BD3B069}"/>
              </a:ext>
            </a:extLst>
          </p:cNvPr>
          <p:cNvSpPr/>
          <p:nvPr/>
        </p:nvSpPr>
        <p:spPr>
          <a:xfrm>
            <a:off x="191344" y="2595781"/>
            <a:ext cx="5542355" cy="83321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Meta-analisi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1" u="none" strike="noStrike" kern="0" cap="none" spc="0" normalizeH="0" baseline="0" noProof="0" dirty="0">
              <a:ln>
                <a:noFill/>
              </a:ln>
              <a:solidFill>
                <a:srgbClr val="0E2B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+mn-ea"/>
              <a:cs typeface="Segoe UI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8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53 studi di coorte, 12 prospettici, 41 retrospettivi (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1.445.406 </a:t>
            </a:r>
            <a:r>
              <a:rPr kumimoji="0" lang="en-US" sz="1800" b="1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cicli</a:t>
            </a:r>
            <a:r>
              <a:rPr kumimoji="0" lang="en-US" sz="1800" b="1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in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pazienti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con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obesità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o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sovrappeso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63727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B61EE4F-C6F0-BB8D-1BEA-35BDE2093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16632"/>
            <a:ext cx="6408712" cy="219064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Ovale 3">
            <a:extLst>
              <a:ext uri="{FF2B5EF4-FFF2-40B4-BE49-F238E27FC236}">
                <a16:creationId xmlns:a16="http://schemas.microsoft.com/office/drawing/2014/main" id="{09282CF9-4021-E8A1-0247-474BA0D4820E}"/>
              </a:ext>
            </a:extLst>
          </p:cNvPr>
          <p:cNvSpPr/>
          <p:nvPr/>
        </p:nvSpPr>
        <p:spPr bwMode="gray">
          <a:xfrm>
            <a:off x="2567608" y="188640"/>
            <a:ext cx="360040" cy="144016"/>
          </a:xfrm>
          <a:prstGeom prst="ellipse">
            <a:avLst/>
          </a:prstGeom>
          <a:noFill/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6463CFE-D460-19A4-38CC-74D5D35D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8577" y="2459694"/>
            <a:ext cx="7582958" cy="418205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E3AFEAE9-13BE-48BA-B8E1-2DC09CA7DAA9}"/>
              </a:ext>
            </a:extLst>
          </p:cNvPr>
          <p:cNvSpPr/>
          <p:nvPr/>
        </p:nvSpPr>
        <p:spPr>
          <a:xfrm>
            <a:off x="6739208" y="611789"/>
            <a:ext cx="5447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F69AF"/>
                </a:solidFill>
              </a:rPr>
              <a:t>L’obesità</a:t>
            </a:r>
            <a:r>
              <a:rPr lang="en-US" sz="2400" b="1" dirty="0">
                <a:solidFill>
                  <a:srgbClr val="0F69AF"/>
                </a:solidFill>
              </a:rPr>
              <a:t> </a:t>
            </a:r>
            <a:r>
              <a:rPr lang="en-US" sz="2400" b="1" dirty="0" err="1">
                <a:solidFill>
                  <a:srgbClr val="0F69AF"/>
                </a:solidFill>
              </a:rPr>
              <a:t>riduce</a:t>
            </a:r>
            <a:r>
              <a:rPr lang="en-US" sz="2400" b="1" dirty="0">
                <a:solidFill>
                  <a:srgbClr val="0F69AF"/>
                </a:solidFill>
              </a:rPr>
              <a:t> </a:t>
            </a:r>
            <a:r>
              <a:rPr lang="en-US" sz="2400" b="1" dirty="0" err="1">
                <a:solidFill>
                  <a:srgbClr val="0F69AF"/>
                </a:solidFill>
              </a:rPr>
              <a:t>i</a:t>
            </a:r>
            <a:r>
              <a:rPr lang="en-US" sz="2400" b="1" dirty="0">
                <a:solidFill>
                  <a:srgbClr val="0F69AF"/>
                </a:solidFill>
              </a:rPr>
              <a:t> </a:t>
            </a:r>
            <a:r>
              <a:rPr lang="en-US" sz="2400" b="1" dirty="0" err="1">
                <a:solidFill>
                  <a:srgbClr val="0F69AF"/>
                </a:solidFill>
              </a:rPr>
              <a:t>tassi</a:t>
            </a:r>
            <a:r>
              <a:rPr lang="en-US" sz="2400" b="1" dirty="0">
                <a:solidFill>
                  <a:srgbClr val="0F69AF"/>
                </a:solidFill>
              </a:rPr>
              <a:t> </a:t>
            </a:r>
            <a:r>
              <a:rPr lang="en-US" sz="2400" b="1" dirty="0" err="1">
                <a:solidFill>
                  <a:srgbClr val="0F69AF"/>
                </a:solidFill>
              </a:rPr>
              <a:t>cumulativi</a:t>
            </a:r>
            <a:r>
              <a:rPr lang="en-US" sz="2400" b="1" dirty="0">
                <a:solidFill>
                  <a:srgbClr val="0F69AF"/>
                </a:solidFill>
              </a:rPr>
              <a:t> di bambino in braccio in </a:t>
            </a:r>
            <a:r>
              <a:rPr lang="en-US" sz="2400" b="1" dirty="0" err="1">
                <a:solidFill>
                  <a:srgbClr val="0F69AF"/>
                </a:solidFill>
              </a:rPr>
              <a:t>cicli</a:t>
            </a:r>
            <a:r>
              <a:rPr lang="en-US" sz="2400" b="1" dirty="0">
                <a:solidFill>
                  <a:srgbClr val="0F69AF"/>
                </a:solidFill>
              </a:rPr>
              <a:t> IVF</a:t>
            </a:r>
            <a:endParaRPr lang="it-IT" sz="2400" b="1" dirty="0">
              <a:solidFill>
                <a:srgbClr val="0F69A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5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" y="44624"/>
            <a:ext cx="6491678" cy="2376264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90" y="2636912"/>
            <a:ext cx="6859882" cy="4175286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PPT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204" y="4149080"/>
            <a:ext cx="2166318" cy="162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8760296" y="3761864"/>
            <a:ext cx="2376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  <a:sym typeface="Gill Sans Light"/>
              </a:rPr>
              <a:t>EmbryoScope</a:t>
            </a:r>
          </a:p>
        </p:txBody>
      </p:sp>
      <p:sp>
        <p:nvSpPr>
          <p:cNvPr id="7" name="Marcador de texto 15">
            <a:extLst>
              <a:ext uri="{FF2B5EF4-FFF2-40B4-BE49-F238E27FC236}">
                <a16:creationId xmlns:a16="http://schemas.microsoft.com/office/drawing/2014/main" id="{E061E242-B655-0BAC-BF2A-C0CE15FA4B1C}"/>
              </a:ext>
            </a:extLst>
          </p:cNvPr>
          <p:cNvSpPr txBox="1">
            <a:spLocks/>
          </p:cNvSpPr>
          <p:nvPr/>
        </p:nvSpPr>
        <p:spPr>
          <a:xfrm>
            <a:off x="6672064" y="782648"/>
            <a:ext cx="5400600" cy="490845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Parametri </a:t>
            </a:r>
            <a:r>
              <a:rPr kumimoji="0" lang="it-IT" sz="2000" b="1" i="0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morfocinetici</a:t>
            </a:r>
            <a:r>
              <a:rPr kumimoji="0" lang="it-IT" sz="2000" b="1" i="0" strike="noStrike" kern="0" cap="none" spc="0" normalizeH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it-IT" sz="2000" b="1" i="0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di sviluppo embrionale sovrapponibili tra pazienti obese e</a:t>
            </a:r>
            <a:r>
              <a:rPr kumimoji="0" lang="it-IT" sz="2000" b="1" i="0" strike="noStrike" kern="0" cap="none" spc="0" normalizeH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normopeso</a:t>
            </a:r>
            <a:r>
              <a:rPr kumimoji="0" lang="it-IT" sz="2000" b="1" i="0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91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3878"/>
          <a:stretch/>
        </p:blipFill>
        <p:spPr>
          <a:xfrm>
            <a:off x="12651" y="116632"/>
            <a:ext cx="5623782" cy="221741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-1" r="10048" b="-13458"/>
          <a:stretch/>
        </p:blipFill>
        <p:spPr>
          <a:xfrm>
            <a:off x="5447928" y="908720"/>
            <a:ext cx="3816423" cy="28153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2492896"/>
            <a:ext cx="8784976" cy="236911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l="1141" r="1324"/>
          <a:stretch/>
        </p:blipFill>
        <p:spPr>
          <a:xfrm>
            <a:off x="119336" y="5144923"/>
            <a:ext cx="11881320" cy="732349"/>
          </a:xfrm>
          <a:prstGeom prst="rect">
            <a:avLst/>
          </a:prstGeom>
        </p:spPr>
      </p:pic>
      <p:sp>
        <p:nvSpPr>
          <p:cNvPr id="6" name="Marcador de texto 15">
            <a:extLst>
              <a:ext uri="{FF2B5EF4-FFF2-40B4-BE49-F238E27FC236}">
                <a16:creationId xmlns:a16="http://schemas.microsoft.com/office/drawing/2014/main" id="{E061E242-B655-0BAC-BF2A-C0CE15FA4B1C}"/>
              </a:ext>
            </a:extLst>
          </p:cNvPr>
          <p:cNvSpPr txBox="1">
            <a:spLocks/>
          </p:cNvSpPr>
          <p:nvPr/>
        </p:nvSpPr>
        <p:spPr>
          <a:xfrm>
            <a:off x="6672064" y="1484784"/>
            <a:ext cx="5400600" cy="490845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Espressione genica endometriale francamente alterata nelle pazienti obese</a:t>
            </a:r>
          </a:p>
        </p:txBody>
      </p:sp>
    </p:spTree>
    <p:extLst>
      <p:ext uri="{BB962C8B-B14F-4D97-AF65-F5344CB8AC3E}">
        <p14:creationId xmlns:p14="http://schemas.microsoft.com/office/powerpoint/2010/main" val="367596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C22D85B2-D2E0-E743-6BB7-08CF579A80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3082439"/>
            <a:ext cx="9910858" cy="3570161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5506813" y="260648"/>
            <a:ext cx="65839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b="1" dirty="0">
                <a:solidFill>
                  <a:srgbClr val="EB0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Studio retrospettivo </a:t>
            </a:r>
            <a:r>
              <a:rPr lang="it-IT" sz="1200" b="1" dirty="0">
                <a:solidFill>
                  <a:srgbClr val="EB0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(1394 </a:t>
            </a:r>
            <a:r>
              <a:rPr lang="it-IT" sz="1200" b="1" i="1" dirty="0">
                <a:solidFill>
                  <a:srgbClr val="EB0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</a:t>
            </a:r>
            <a:r>
              <a:rPr lang="it-IT" sz="1200" b="1" i="1" dirty="0" err="1">
                <a:solidFill>
                  <a:srgbClr val="EB0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embryo</a:t>
            </a:r>
            <a:r>
              <a:rPr lang="it-IT" sz="1200" b="1" i="1" dirty="0">
                <a:solidFill>
                  <a:srgbClr val="EB0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transfer</a:t>
            </a:r>
            <a:r>
              <a:rPr lang="it-IT" sz="1200" b="1" dirty="0">
                <a:solidFill>
                  <a:srgbClr val="EB0F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blastocisti)</a:t>
            </a:r>
          </a:p>
          <a:p>
            <a:pPr algn="just"/>
            <a:endParaRPr lang="it-IT" sz="1200" b="1" dirty="0">
              <a:solidFill>
                <a:srgbClr val="EB0F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/>
          <a:stretch/>
        </p:blipFill>
        <p:spPr bwMode="auto">
          <a:xfrm>
            <a:off x="0" y="0"/>
            <a:ext cx="5416677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24C9A34-0FCA-3742-BDC7-A683AB55F84E}"/>
              </a:ext>
            </a:extLst>
          </p:cNvPr>
          <p:cNvSpPr/>
          <p:nvPr/>
        </p:nvSpPr>
        <p:spPr>
          <a:xfrm>
            <a:off x="191344" y="2725763"/>
            <a:ext cx="2460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C825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FERTIL STERIL 2024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19CFC2E-9C97-A6F6-3CAF-3BB6F188FE84}"/>
              </a:ext>
            </a:extLst>
          </p:cNvPr>
          <p:cNvSpPr/>
          <p:nvPr/>
        </p:nvSpPr>
        <p:spPr>
          <a:xfrm>
            <a:off x="7157614" y="5922385"/>
            <a:ext cx="2754810" cy="21602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00FF217-FE1A-6DA5-B8B8-5A886DEAF3FF}"/>
              </a:ext>
            </a:extLst>
          </p:cNvPr>
          <p:cNvSpPr/>
          <p:nvPr/>
        </p:nvSpPr>
        <p:spPr bwMode="gray">
          <a:xfrm>
            <a:off x="1433370" y="4122185"/>
            <a:ext cx="1422269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1A0A3AB-9C50-A676-24B2-118CC1ABFE2E}"/>
              </a:ext>
            </a:extLst>
          </p:cNvPr>
          <p:cNvSpPr/>
          <p:nvPr/>
        </p:nvSpPr>
        <p:spPr bwMode="gray">
          <a:xfrm>
            <a:off x="6298900" y="4122184"/>
            <a:ext cx="720080" cy="18002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Marcador de texto 15">
            <a:extLst>
              <a:ext uri="{FF2B5EF4-FFF2-40B4-BE49-F238E27FC236}">
                <a16:creationId xmlns:a16="http://schemas.microsoft.com/office/drawing/2014/main" id="{453B08AD-B5DA-93BE-F79C-DADEA3A93580}"/>
              </a:ext>
            </a:extLst>
          </p:cNvPr>
          <p:cNvSpPr txBox="1">
            <a:spLocks/>
          </p:cNvSpPr>
          <p:nvPr/>
        </p:nvSpPr>
        <p:spPr>
          <a:xfrm>
            <a:off x="5416677" y="1001025"/>
            <a:ext cx="6583979" cy="490845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L’impatto principale di un alto BMI si ha sull’utero!</a:t>
            </a:r>
            <a:endParaRPr kumimoji="0" lang="it-IT" sz="3200" b="1" i="0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9076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928B0350-1BAC-95EA-80A9-930F2CA92435}"/>
              </a:ext>
            </a:extLst>
          </p:cNvPr>
          <p:cNvGrpSpPr/>
          <p:nvPr/>
        </p:nvGrpSpPr>
        <p:grpSpPr>
          <a:xfrm>
            <a:off x="1703512" y="3033539"/>
            <a:ext cx="8763000" cy="3066439"/>
            <a:chOff x="1703512" y="3033539"/>
            <a:chExt cx="8763000" cy="3066439"/>
          </a:xfrm>
        </p:grpSpPr>
        <p:pic>
          <p:nvPicPr>
            <p:cNvPr id="1331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512" y="3033539"/>
              <a:ext cx="8763000" cy="3057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3430DBDE-5C08-98F9-0D96-CFCD7F63CBE8}"/>
                </a:ext>
              </a:extLst>
            </p:cNvPr>
            <p:cNvSpPr/>
            <p:nvPr/>
          </p:nvSpPr>
          <p:spPr bwMode="gray">
            <a:xfrm>
              <a:off x="1703512" y="5792201"/>
              <a:ext cx="504056" cy="307777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0" indent="0" algn="ctr">
                <a:spcBef>
                  <a:spcPts val="300"/>
                </a:spcBef>
                <a:spcAft>
                  <a:spcPts val="3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None/>
              </a:pPr>
              <a:endParaRPr lang="it-IT" sz="1600" kern="0" dirty="0" err="1">
                <a:solidFill>
                  <a:srgbClr val="FFFFFF"/>
                </a:solidFill>
                <a:latin typeface="Verdana"/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"/>
          <a:stretch/>
        </p:blipFill>
        <p:spPr bwMode="auto">
          <a:xfrm>
            <a:off x="0" y="0"/>
            <a:ext cx="5416677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24C9A34-0FCA-3742-BDC7-A683AB55F84E}"/>
              </a:ext>
            </a:extLst>
          </p:cNvPr>
          <p:cNvSpPr/>
          <p:nvPr/>
        </p:nvSpPr>
        <p:spPr>
          <a:xfrm>
            <a:off x="191344" y="2725763"/>
            <a:ext cx="2460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C825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FERTIL STERIL 2024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CDEAD53-6E01-8D6F-7915-C1D039E11F95}"/>
              </a:ext>
            </a:extLst>
          </p:cNvPr>
          <p:cNvSpPr/>
          <p:nvPr/>
        </p:nvSpPr>
        <p:spPr>
          <a:xfrm>
            <a:off x="7280624" y="5576177"/>
            <a:ext cx="2991840" cy="21602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7" name="Marcador de texto 15">
            <a:extLst>
              <a:ext uri="{FF2B5EF4-FFF2-40B4-BE49-F238E27FC236}">
                <a16:creationId xmlns:a16="http://schemas.microsoft.com/office/drawing/2014/main" id="{D9423047-5E75-0E7B-F308-BEF9932EE647}"/>
              </a:ext>
            </a:extLst>
          </p:cNvPr>
          <p:cNvSpPr txBox="1">
            <a:spLocks/>
          </p:cNvSpPr>
          <p:nvPr/>
        </p:nvSpPr>
        <p:spPr>
          <a:xfrm>
            <a:off x="5416677" y="1001025"/>
            <a:ext cx="6583979" cy="490845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2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L’impatto principale di un alto BMI si ha sull’utero!</a:t>
            </a:r>
            <a:endParaRPr kumimoji="0" lang="it-IT" sz="3200" b="1" i="0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79DACBD-1FCD-1ADB-C06A-8A1BADFF6B0D}"/>
              </a:ext>
            </a:extLst>
          </p:cNvPr>
          <p:cNvSpPr/>
          <p:nvPr/>
        </p:nvSpPr>
        <p:spPr bwMode="gray">
          <a:xfrm>
            <a:off x="2495600" y="3980822"/>
            <a:ext cx="1152128" cy="30777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CB58193-86E5-7A5F-8A73-31E725AAE4EB}"/>
              </a:ext>
            </a:extLst>
          </p:cNvPr>
          <p:cNvSpPr/>
          <p:nvPr/>
        </p:nvSpPr>
        <p:spPr bwMode="gray">
          <a:xfrm>
            <a:off x="6600056" y="3980822"/>
            <a:ext cx="537796" cy="153641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3076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360" y="1828672"/>
            <a:ext cx="2697088" cy="2697088"/>
          </a:xfrm>
          <a:prstGeom prst="rect">
            <a:avLst/>
          </a:prstGeom>
        </p:spPr>
      </p:pic>
      <p:grpSp>
        <p:nvGrpSpPr>
          <p:cNvPr id="2" name="Gruppo 1"/>
          <p:cNvGrpSpPr/>
          <p:nvPr/>
        </p:nvGrpSpPr>
        <p:grpSpPr>
          <a:xfrm>
            <a:off x="2351584" y="410376"/>
            <a:ext cx="8150639" cy="736791"/>
            <a:chOff x="1747351" y="2192732"/>
            <a:chExt cx="2746943" cy="566817"/>
          </a:xfrm>
        </p:grpSpPr>
        <p:sp>
          <p:nvSpPr>
            <p:cNvPr id="3" name="Rettangolo arrotondato 2"/>
            <p:cNvSpPr/>
            <p:nvPr/>
          </p:nvSpPr>
          <p:spPr>
            <a:xfrm>
              <a:off x="1747351" y="2192732"/>
              <a:ext cx="2746943" cy="566817"/>
            </a:xfrm>
            <a:prstGeom prst="roundRect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it-IT"/>
            </a:p>
          </p:txBody>
        </p:sp>
        <p:sp>
          <p:nvSpPr>
            <p:cNvPr id="4" name="Rettangolo 3"/>
            <p:cNvSpPr/>
            <p:nvPr/>
          </p:nvSpPr>
          <p:spPr>
            <a:xfrm>
              <a:off x="1775021" y="2220402"/>
              <a:ext cx="2691603" cy="5114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26670" rIns="53340" bIns="2667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it-IT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Obesità e riduzione dei livelli plasmatici di progesterone nei cicli di trasferimento di embrioni congelati con preparazione ormonale</a:t>
              </a:r>
            </a:p>
          </p:txBody>
        </p:sp>
      </p:grpSp>
      <p:sp>
        <p:nvSpPr>
          <p:cNvPr id="8" name="Rettangolo 7"/>
          <p:cNvSpPr/>
          <p:nvPr/>
        </p:nvSpPr>
        <p:spPr>
          <a:xfrm>
            <a:off x="839416" y="4005064"/>
            <a:ext cx="9341385" cy="1938992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1600" dirty="0">
                <a:solidFill>
                  <a:srgbClr val="39639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 serum progesterone concentrations and the ratio of patients with progesterone concentrations above the cut-off point of 9.2 ng/ml fell progressively as BMI increased</a:t>
            </a:r>
            <a:r>
              <a:rPr lang="en-GB" sz="1600" dirty="0">
                <a:solidFill>
                  <a:srgbClr val="39639D">
                    <a:lumMod val="50000"/>
                  </a:srgbClr>
                </a:solidFill>
              </a:rPr>
              <a:t>. </a:t>
            </a:r>
          </a:p>
          <a:p>
            <a:pPr algn="just">
              <a:lnSpc>
                <a:spcPct val="150000"/>
              </a:lnSpc>
            </a:pPr>
            <a:endParaRPr lang="en-GB" sz="1600" dirty="0">
              <a:solidFill>
                <a:srgbClr val="39639D">
                  <a:lumMod val="50000"/>
                </a:srgb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GB" sz="1600" b="1" dirty="0">
                <a:solidFill>
                  <a:srgbClr val="39639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Overweight and obese patients had lower mean serum progesterone concentrations than underweight and normal weight women (P &lt;0.001).</a:t>
            </a:r>
            <a:endParaRPr lang="it-IT" sz="1600" b="1" dirty="0">
              <a:solidFill>
                <a:srgbClr val="39639D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835748"/>
            <a:ext cx="7440063" cy="2191056"/>
          </a:xfrm>
          <a:prstGeom prst="rect">
            <a:avLst/>
          </a:prstGeom>
        </p:spPr>
      </p:pic>
      <p:sp>
        <p:nvSpPr>
          <p:cNvPr id="10" name="Ovale 9"/>
          <p:cNvSpPr/>
          <p:nvPr/>
        </p:nvSpPr>
        <p:spPr bwMode="gray">
          <a:xfrm flipV="1">
            <a:off x="3575720" y="1947330"/>
            <a:ext cx="1440160" cy="280964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en-US" sz="1600" kern="0" dirty="0" err="1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1341096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F9D104D-BA33-B08D-C00C-ED4F99AB2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42206"/>
            <a:ext cx="5198005" cy="1950235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736DBC5A-8F94-D1C2-7046-4E863FFE6B7C}"/>
              </a:ext>
            </a:extLst>
          </p:cNvPr>
          <p:cNvCxnSpPr>
            <a:cxnSpLocks/>
          </p:cNvCxnSpPr>
          <p:nvPr/>
        </p:nvCxnSpPr>
        <p:spPr>
          <a:xfrm>
            <a:off x="317430" y="1647166"/>
            <a:ext cx="50405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Immagine 17">
            <a:extLst>
              <a:ext uri="{FF2B5EF4-FFF2-40B4-BE49-F238E27FC236}">
                <a16:creationId xmlns:a16="http://schemas.microsoft.com/office/drawing/2014/main" id="{6E9ED942-2F78-B06A-788D-496790BD0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2390355"/>
            <a:ext cx="7123116" cy="427900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11DEEC6-B83D-4B17-0E61-CD1AEEB16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174" y="119737"/>
            <a:ext cx="2842420" cy="2369413"/>
          </a:xfrm>
          <a:prstGeom prst="rect">
            <a:avLst/>
          </a:prstGeom>
        </p:spPr>
      </p:pic>
      <p:graphicFrame>
        <p:nvGraphicFramePr>
          <p:cNvPr id="21" name="Tabella 20">
            <a:extLst>
              <a:ext uri="{FF2B5EF4-FFF2-40B4-BE49-F238E27FC236}">
                <a16:creationId xmlns:a16="http://schemas.microsoft.com/office/drawing/2014/main" id="{FB6CD6D6-7559-BBC6-BA35-FC35CC6CD6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522252"/>
              </p:ext>
            </p:extLst>
          </p:nvPr>
        </p:nvGraphicFramePr>
        <p:xfrm>
          <a:off x="8184232" y="3719727"/>
          <a:ext cx="3554820" cy="741680"/>
        </p:xfrm>
        <a:graphic>
          <a:graphicData uri="http://schemas.openxmlformats.org/drawingml/2006/table">
            <a:tbl>
              <a:tblPr firstRow="1" bandRow="1"/>
              <a:tblGrid>
                <a:gridCol w="1585997">
                  <a:extLst>
                    <a:ext uri="{9D8B030D-6E8A-4147-A177-3AD203B41FA5}">
                      <a16:colId xmlns:a16="http://schemas.microsoft.com/office/drawing/2014/main" val="4216221107"/>
                    </a:ext>
                  </a:extLst>
                </a:gridCol>
                <a:gridCol w="1968823">
                  <a:extLst>
                    <a:ext uri="{9D8B030D-6E8A-4147-A177-3AD203B41FA5}">
                      <a16:colId xmlns:a16="http://schemas.microsoft.com/office/drawing/2014/main" val="75071808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/>
                        <a:t>LBR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B2B2"/>
                      </a:solidFill>
                    </a:lnT>
                    <a:lnB w="12700" cmpd="sng">
                      <a:solidFill>
                        <a:srgbClr val="00B2B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400" b="1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/>
                        <a:t>95%CI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B2B2"/>
                      </a:solidFill>
                    </a:lnT>
                    <a:lnB w="12700" cmpd="sng">
                      <a:solidFill>
                        <a:srgbClr val="00B2B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8452698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/>
                        <a:t>43.7%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B2B2"/>
                      </a:solidFill>
                    </a:lnT>
                    <a:lnB w="12700" cmpd="sng">
                      <a:solidFill>
                        <a:srgbClr val="00B2B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it-IT" sz="1600" dirty="0"/>
                        <a:t>0.389 – 0.484</a:t>
                      </a:r>
                      <a:endParaRPr lang="en-US" sz="1600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00B2B2"/>
                      </a:solidFill>
                    </a:lnT>
                    <a:lnB w="12700" cmpd="sng">
                      <a:solidFill>
                        <a:srgbClr val="00B2B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2B2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4221112"/>
                  </a:ext>
                </a:extLst>
              </a:tr>
            </a:tbl>
          </a:graphicData>
        </a:graphic>
      </p:graphicFrame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4915B6F-ADE5-F12E-6F01-C35F5F7FE37A}"/>
              </a:ext>
            </a:extLst>
          </p:cNvPr>
          <p:cNvSpPr txBox="1"/>
          <p:nvPr/>
        </p:nvSpPr>
        <p:spPr>
          <a:xfrm>
            <a:off x="9180496" y="3143663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E2B79"/>
                </a:solidFill>
                <a:latin typeface="Calibri"/>
              </a:rPr>
              <a:t>Overall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1F0D6905-8BA0-E3F0-3E80-6E9E45355C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974" y="2283136"/>
            <a:ext cx="5807968" cy="43609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77A55A1-3E53-5790-FCFB-6E0462638B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8408" y="238088"/>
            <a:ext cx="1815666" cy="24208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FB8E3FE-B8B8-F1F4-F74D-8EE2E7F0A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92208" y="4792226"/>
            <a:ext cx="2699792" cy="202484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28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BF91D-6448-5927-F4D4-0D65EA118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5">
            <a:extLst>
              <a:ext uri="{FF2B5EF4-FFF2-40B4-BE49-F238E27FC236}">
                <a16:creationId xmlns:a16="http://schemas.microsoft.com/office/drawing/2014/main" id="{57D32ED3-8FBF-C62D-C38F-C94747B74D76}"/>
              </a:ext>
            </a:extLst>
          </p:cNvPr>
          <p:cNvSpPr txBox="1">
            <a:spLocks/>
          </p:cNvSpPr>
          <p:nvPr/>
        </p:nvSpPr>
        <p:spPr>
          <a:xfrm>
            <a:off x="983432" y="476672"/>
            <a:ext cx="10508158" cy="990600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Meccanismi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coinvolti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nella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riduzione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lang="en-GB" sz="2800" kern="0" dirty="0" err="1"/>
              <a:t>obesità-correlata</a:t>
            </a:r>
            <a:r>
              <a:rPr lang="en-GB" sz="2800" kern="0" dirty="0"/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dei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tassi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di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successo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IVF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86A5B3B4-49D7-0893-8164-5386515276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1658576"/>
              </p:ext>
            </p:extLst>
          </p:nvPr>
        </p:nvGraphicFramePr>
        <p:xfrm>
          <a:off x="4077270" y="1988840"/>
          <a:ext cx="4899049" cy="35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ttangolo 9">
            <a:extLst>
              <a:ext uri="{FF2B5EF4-FFF2-40B4-BE49-F238E27FC236}">
                <a16:creationId xmlns:a16="http://schemas.microsoft.com/office/drawing/2014/main" id="{8E327A2C-FC46-3E5B-6469-02167D363DA4}"/>
              </a:ext>
            </a:extLst>
          </p:cNvPr>
          <p:cNvSpPr/>
          <p:nvPr/>
        </p:nvSpPr>
        <p:spPr>
          <a:xfrm>
            <a:off x="767408" y="6296109"/>
            <a:ext cx="36673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err="1">
                <a:solidFill>
                  <a:srgbClr val="0F69AF"/>
                </a:solidFill>
              </a:rPr>
              <a:t>Medenica</a:t>
            </a:r>
            <a:r>
              <a:rPr lang="it-IT" sz="1100" b="1" dirty="0">
                <a:solidFill>
                  <a:srgbClr val="0F69AF"/>
                </a:solidFill>
              </a:rPr>
              <a:t> et al, </a:t>
            </a:r>
            <a:r>
              <a:rPr lang="it-IT" sz="1100" b="1" dirty="0" err="1">
                <a:solidFill>
                  <a:srgbClr val="0F69AF"/>
                </a:solidFill>
              </a:rPr>
              <a:t>Clinical</a:t>
            </a:r>
            <a:r>
              <a:rPr lang="it-IT" sz="1100" b="1" dirty="0">
                <a:solidFill>
                  <a:srgbClr val="0F69AF"/>
                </a:solidFill>
              </a:rPr>
              <a:t> </a:t>
            </a:r>
            <a:r>
              <a:rPr lang="it-IT" sz="1100" b="1" dirty="0" err="1">
                <a:solidFill>
                  <a:srgbClr val="0F69AF"/>
                </a:solidFill>
              </a:rPr>
              <a:t>Endocrinology</a:t>
            </a:r>
            <a:r>
              <a:rPr lang="it-IT" sz="1100" b="1" dirty="0">
                <a:solidFill>
                  <a:srgbClr val="0F69AF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3707096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o 6">
            <a:extLst>
              <a:ext uri="{FF2B5EF4-FFF2-40B4-BE49-F238E27FC236}">
                <a16:creationId xmlns:a16="http://schemas.microsoft.com/office/drawing/2014/main" id="{E1A34E14-CDF9-4B13-BEA2-877FD5934ACC}"/>
              </a:ext>
            </a:extLst>
          </p:cNvPr>
          <p:cNvGrpSpPr/>
          <p:nvPr/>
        </p:nvGrpSpPr>
        <p:grpSpPr>
          <a:xfrm>
            <a:off x="280397" y="2162446"/>
            <a:ext cx="5406259" cy="2985409"/>
            <a:chOff x="260329" y="1248807"/>
            <a:chExt cx="5406259" cy="2985409"/>
          </a:xfrm>
        </p:grpSpPr>
        <p:graphicFrame>
          <p:nvGraphicFramePr>
            <p:cNvPr id="4" name="Object 10">
              <a:extLst>
                <a:ext uri="{FF2B5EF4-FFF2-40B4-BE49-F238E27FC236}">
                  <a16:creationId xmlns:a16="http://schemas.microsoft.com/office/drawing/2014/main" id="{3342CB73-39D5-47DF-8150-3B61CA2382E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60329" y="1529383"/>
            <a:ext cx="5406259" cy="270483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896EC3A7-AC36-4FDF-B630-F9DA8ABF9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894" y="1248807"/>
              <a:ext cx="511229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defRPr/>
              </a:pPr>
              <a:r>
                <a:rPr lang="en-GB" sz="1400" b="1" dirty="0" err="1">
                  <a:solidFill>
                    <a:srgbClr val="C00000"/>
                  </a:solidFill>
                  <a:latin typeface="Arial" charset="0"/>
                </a:rPr>
                <a:t>Rischio</a:t>
              </a:r>
              <a:r>
                <a:rPr lang="en-GB" sz="1400" b="1" dirty="0">
                  <a:solidFill>
                    <a:srgbClr val="C00000"/>
                  </a:solidFill>
                  <a:latin typeface="Arial" charset="0"/>
                </a:rPr>
                <a:t> </a:t>
              </a:r>
              <a:r>
                <a:rPr lang="en-GB" sz="1400" b="1" dirty="0" err="1">
                  <a:solidFill>
                    <a:srgbClr val="C00000"/>
                  </a:solidFill>
                  <a:latin typeface="Arial" charset="0"/>
                </a:rPr>
                <a:t>relativo</a:t>
              </a:r>
              <a:r>
                <a:rPr lang="en-GB" sz="1400" b="1" dirty="0">
                  <a:solidFill>
                    <a:srgbClr val="C00000"/>
                  </a:solidFill>
                  <a:latin typeface="Arial" charset="0"/>
                </a:rPr>
                <a:t> di </a:t>
              </a:r>
              <a:r>
                <a:rPr lang="en-GB" sz="1400" b="1" dirty="0" err="1">
                  <a:solidFill>
                    <a:srgbClr val="C00000"/>
                  </a:solidFill>
                  <a:latin typeface="Arial" charset="0"/>
                </a:rPr>
                <a:t>infertilità</a:t>
              </a:r>
              <a:r>
                <a:rPr lang="en-GB" sz="1400" b="1" dirty="0">
                  <a:solidFill>
                    <a:srgbClr val="C00000"/>
                  </a:solidFill>
                  <a:latin typeface="Arial" charset="0"/>
                </a:rPr>
                <a:t> </a:t>
              </a:r>
              <a:r>
                <a:rPr lang="en-GB" sz="1400" b="1" dirty="0" err="1">
                  <a:solidFill>
                    <a:srgbClr val="C00000"/>
                  </a:solidFill>
                  <a:latin typeface="Arial" charset="0"/>
                </a:rPr>
                <a:t>ovulatoria</a:t>
              </a:r>
              <a:r>
                <a:rPr lang="en-GB" sz="1400" b="1" dirty="0">
                  <a:solidFill>
                    <a:srgbClr val="C00000"/>
                  </a:solidFill>
                  <a:latin typeface="Arial" charset="0"/>
                </a:rPr>
                <a:t> in </a:t>
              </a:r>
              <a:r>
                <a:rPr lang="en-GB" sz="1400" b="1" dirty="0" err="1">
                  <a:solidFill>
                    <a:srgbClr val="C00000"/>
                  </a:solidFill>
                  <a:latin typeface="Arial" charset="0"/>
                </a:rPr>
                <a:t>funzione</a:t>
              </a:r>
              <a:r>
                <a:rPr lang="en-GB" sz="1400" b="1" dirty="0">
                  <a:solidFill>
                    <a:srgbClr val="C00000"/>
                  </a:solidFill>
                  <a:latin typeface="Arial" charset="0"/>
                </a:rPr>
                <a:t> del BMI</a:t>
              </a:r>
            </a:p>
          </p:txBody>
        </p:sp>
      </p:grpSp>
      <p:graphicFrame>
        <p:nvGraphicFramePr>
          <p:cNvPr id="15" name="Oggetto 2">
            <a:extLst>
              <a:ext uri="{FF2B5EF4-FFF2-40B4-BE49-F238E27FC236}">
                <a16:creationId xmlns:a16="http://schemas.microsoft.com/office/drawing/2014/main" id="{28017442-9FE5-460E-BBAD-E1D06E67ED1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1407" y="3830230"/>
          <a:ext cx="3829049" cy="2635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Box 6">
            <a:extLst>
              <a:ext uri="{FF2B5EF4-FFF2-40B4-BE49-F238E27FC236}">
                <a16:creationId xmlns:a16="http://schemas.microsoft.com/office/drawing/2014/main" id="{5D01175F-1892-488E-900B-6A26E54DC1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151" y="5147855"/>
            <a:ext cx="276870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it-IT" sz="900" b="1" i="1" dirty="0">
                <a:solidFill>
                  <a:srgbClr val="002060"/>
                </a:solidFill>
                <a:latin typeface="Arial" charset="0"/>
              </a:rPr>
              <a:t>Rich-Edwards et al, Am J </a:t>
            </a:r>
            <a:r>
              <a:rPr lang="en-GB" altLang="it-IT" sz="900" b="1" i="1" dirty="0" err="1">
                <a:solidFill>
                  <a:srgbClr val="002060"/>
                </a:solidFill>
                <a:latin typeface="Arial" charset="0"/>
              </a:rPr>
              <a:t>Obstet</a:t>
            </a:r>
            <a:r>
              <a:rPr lang="en-GB" altLang="it-IT" sz="9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altLang="it-IT" sz="900" b="1" i="1" dirty="0" err="1">
                <a:solidFill>
                  <a:srgbClr val="002060"/>
                </a:solidFill>
                <a:latin typeface="Arial" charset="0"/>
              </a:rPr>
              <a:t>Gynecol</a:t>
            </a:r>
            <a:r>
              <a:rPr lang="en-GB" altLang="it-IT" sz="900" b="1" i="1" dirty="0">
                <a:solidFill>
                  <a:srgbClr val="002060"/>
                </a:solidFill>
                <a:latin typeface="Arial" charset="0"/>
              </a:rPr>
              <a:t>, 1994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81183807-900E-48E1-BC10-06CA2D495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056" y="1276615"/>
            <a:ext cx="3600400" cy="215443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GB" sz="16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Rischio</a:t>
            </a:r>
            <a:r>
              <a:rPr lang="en-GB" sz="16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GB" sz="1600" b="1" u="sng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infertilità</a:t>
            </a:r>
            <a:r>
              <a:rPr lang="en-GB" sz="16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base al BMI</a:t>
            </a:r>
          </a:p>
          <a:p>
            <a:pPr eaLnBrk="1" hangingPunct="1">
              <a:defRPr/>
            </a:pPr>
            <a:endParaRPr lang="en-GB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en-GB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en-GB" sz="1600" dirty="0">
                <a:solidFill>
                  <a:srgbClr val="DA1F2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BMI	      RR</a:t>
            </a:r>
          </a:p>
          <a:p>
            <a:pPr eaLnBrk="1" hangingPunct="1">
              <a:defRPr/>
            </a:pPr>
            <a:endParaRPr lang="en-GB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defRPr/>
            </a:pP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&lt;19:	     </a:t>
            </a:r>
            <a:r>
              <a:rPr lang="en-GB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4.8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(1.2-19.7)</a:t>
            </a:r>
          </a:p>
          <a:p>
            <a:pPr eaLnBrk="1" hangingPunct="1">
              <a:defRPr/>
            </a:pP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19-24:	     1.0 (Ref.)</a:t>
            </a:r>
          </a:p>
          <a:p>
            <a:pPr eaLnBrk="1" hangingPunct="1">
              <a:defRPr/>
            </a:pP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25-39:	     </a:t>
            </a:r>
            <a:r>
              <a:rPr lang="en-GB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2.2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(1.6-3.2)</a:t>
            </a:r>
          </a:p>
          <a:p>
            <a:pPr eaLnBrk="1" hangingPunct="1">
              <a:defRPr/>
            </a:pP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&gt;39:	     </a:t>
            </a:r>
            <a:r>
              <a:rPr lang="en-GB" sz="1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6.9</a:t>
            </a:r>
            <a:r>
              <a:rPr lang="en-GB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(2.9-16.8)</a:t>
            </a:r>
            <a:r>
              <a:rPr lang="en-GB" sz="1400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GB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81D8E467-6FB9-428F-BF2B-FDBD7AB06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0554" y="6322728"/>
            <a:ext cx="184537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GB" altLang="it-IT" sz="900" b="1" i="1" dirty="0">
                <a:solidFill>
                  <a:srgbClr val="002060"/>
                </a:solidFill>
                <a:latin typeface="Arial" charset="0"/>
              </a:rPr>
              <a:t>Hassan et al, </a:t>
            </a:r>
            <a:r>
              <a:rPr lang="en-GB" altLang="it-IT" sz="900" b="1" i="1" dirty="0" err="1">
                <a:solidFill>
                  <a:srgbClr val="002060"/>
                </a:solidFill>
                <a:latin typeface="Arial" charset="0"/>
              </a:rPr>
              <a:t>Fertil</a:t>
            </a:r>
            <a:r>
              <a:rPr lang="en-GB" altLang="it-IT" sz="900" b="1" i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en-GB" altLang="it-IT" sz="900" b="1" i="1" dirty="0" err="1">
                <a:solidFill>
                  <a:srgbClr val="002060"/>
                </a:solidFill>
                <a:latin typeface="Arial" charset="0"/>
              </a:rPr>
              <a:t>Steril</a:t>
            </a:r>
            <a:r>
              <a:rPr lang="en-GB" altLang="it-IT" sz="900" b="1" i="1" dirty="0">
                <a:solidFill>
                  <a:srgbClr val="002060"/>
                </a:solidFill>
                <a:latin typeface="Arial" charset="0"/>
              </a:rPr>
              <a:t>, 2004</a:t>
            </a:r>
          </a:p>
        </p:txBody>
      </p:sp>
      <p:pic>
        <p:nvPicPr>
          <p:cNvPr id="7180" name="Picture 12" descr="Riproduzione del dipinto di Botero, donna che pinza il reggise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838" y="87067"/>
            <a:ext cx="1951567" cy="251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Marcador de texto 15">
            <a:extLst>
              <a:ext uri="{FF2B5EF4-FFF2-40B4-BE49-F238E27FC236}">
                <a16:creationId xmlns:a16="http://schemas.microsoft.com/office/drawing/2014/main" id="{A3ED5D10-564B-8247-A75E-E17E03CEAE32}"/>
              </a:ext>
            </a:extLst>
          </p:cNvPr>
          <p:cNvSpPr txBox="1">
            <a:spLocks/>
          </p:cNvSpPr>
          <p:nvPr/>
        </p:nvSpPr>
        <p:spPr>
          <a:xfrm>
            <a:off x="1276474" y="188640"/>
            <a:ext cx="8997950" cy="990600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</a:rPr>
              <a:t>Obesità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</a:rPr>
              <a:t> e </a:t>
            </a:r>
            <a:r>
              <a:rPr lang="en-GB" sz="3200" kern="0" dirty="0" err="1"/>
              <a:t>infertilità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6572943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93610CD-BEFE-DBA7-CC29-DE75C8DD3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116632"/>
            <a:ext cx="6264696" cy="61725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ABC7158-55C5-D032-2794-913F5093CC3E}"/>
              </a:ext>
            </a:extLst>
          </p:cNvPr>
          <p:cNvSpPr/>
          <p:nvPr/>
        </p:nvSpPr>
        <p:spPr>
          <a:xfrm>
            <a:off x="40234" y="6452356"/>
            <a:ext cx="36673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>
                <a:solidFill>
                  <a:srgbClr val="0F69AF"/>
                </a:solidFill>
              </a:rPr>
              <a:t>Rafael et al, </a:t>
            </a:r>
            <a:r>
              <a:rPr lang="it-IT" sz="1100" b="1" dirty="0" err="1">
                <a:solidFill>
                  <a:srgbClr val="0F69AF"/>
                </a:solidFill>
              </a:rPr>
              <a:t>Hum</a:t>
            </a:r>
            <a:r>
              <a:rPr lang="it-IT" sz="1100" b="1" dirty="0">
                <a:solidFill>
                  <a:srgbClr val="0F69AF"/>
                </a:solidFill>
              </a:rPr>
              <a:t> </a:t>
            </a:r>
            <a:r>
              <a:rPr lang="it-IT" sz="1100" b="1" dirty="0" err="1">
                <a:solidFill>
                  <a:srgbClr val="0F69AF"/>
                </a:solidFill>
              </a:rPr>
              <a:t>Reprod</a:t>
            </a:r>
            <a:r>
              <a:rPr lang="it-IT" sz="1100" b="1" dirty="0">
                <a:solidFill>
                  <a:srgbClr val="0F69AF"/>
                </a:solidFill>
              </a:rPr>
              <a:t> 2023</a:t>
            </a:r>
          </a:p>
        </p:txBody>
      </p:sp>
      <p:sp>
        <p:nvSpPr>
          <p:cNvPr id="8" name="Marcador de texto 11">
            <a:extLst>
              <a:ext uri="{FF2B5EF4-FFF2-40B4-BE49-F238E27FC236}">
                <a16:creationId xmlns:a16="http://schemas.microsoft.com/office/drawing/2014/main" id="{E9392282-7B2C-1A8A-5CDF-6A6B72FDE30D}"/>
              </a:ext>
            </a:extLst>
          </p:cNvPr>
          <p:cNvSpPr txBox="1">
            <a:spLocks/>
          </p:cNvSpPr>
          <p:nvPr/>
        </p:nvSpPr>
        <p:spPr>
          <a:xfrm>
            <a:off x="6734637" y="4317963"/>
            <a:ext cx="5451605" cy="1944216"/>
          </a:xfrm>
          <a:prstGeom prst="rect">
            <a:avLst/>
          </a:prstGeom>
        </p:spPr>
        <p:txBody>
          <a:bodyPr/>
          <a:lstStyle>
            <a:lvl1pPr marL="0">
              <a:defRPr sz="4000" b="0" i="0">
                <a:solidFill>
                  <a:srgbClr val="0F2C7A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it-IT" sz="1100" kern="0" dirty="0">
                <a:highlight>
                  <a:srgbClr val="C6E0B4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Per le età segnate in verde,</a:t>
            </a:r>
            <a:r>
              <a:rPr lang="it-IT" sz="1100" kern="0" dirty="0">
                <a:latin typeface="Segoe UI" panose="020B0502040204020203" pitchFamily="34" charset="0"/>
                <a:cs typeface="Segoe UI" panose="020B0502040204020203" pitchFamily="34" charset="0"/>
              </a:rPr>
              <a:t> una riduzione da una condizione di obesità/sovrappeso ad una di sovrappeso/normalità nel corso di un anno (prima dello </a:t>
            </a:r>
            <a:r>
              <a:rPr lang="it-IT" sz="1100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starting</a:t>
            </a:r>
            <a:r>
              <a:rPr lang="it-IT" sz="1100" kern="0" dirty="0">
                <a:latin typeface="Segoe UI" panose="020B0502040204020203" pitchFamily="34" charset="0"/>
                <a:cs typeface="Segoe UI" panose="020B0502040204020203" pitchFamily="34" charset="0"/>
              </a:rPr>
              <a:t> dell’IVF) sarebbe utile per compensare il declino della fertilità età-correlato.</a:t>
            </a:r>
          </a:p>
          <a:p>
            <a:pPr algn="just">
              <a:lnSpc>
                <a:spcPct val="150000"/>
              </a:lnSpc>
            </a:pPr>
            <a:r>
              <a:rPr lang="it-IT" sz="1100" kern="0" dirty="0">
                <a:latin typeface="Segoe UI" panose="020B0502040204020203" pitchFamily="34" charset="0"/>
                <a:cs typeface="Segoe UI" panose="020B0502040204020203" pitchFamily="34" charset="0"/>
              </a:rPr>
              <a:t>Al contrario, </a:t>
            </a:r>
            <a:r>
              <a:rPr lang="it-IT" sz="1100" kern="0" dirty="0">
                <a:highlight>
                  <a:srgbClr val="FCE798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per le età segnate in giallo</a:t>
            </a:r>
            <a:r>
              <a:rPr lang="it-IT" sz="1100" kern="0" dirty="0">
                <a:latin typeface="Segoe UI" panose="020B0502040204020203" pitchFamily="34" charset="0"/>
                <a:cs typeface="Segoe UI" panose="020B0502040204020203" pitchFamily="34" charset="0"/>
              </a:rPr>
              <a:t>, soltanto il passaggio da una condizione di obesità ad una condizione di normopeso sarebbe utile.</a:t>
            </a:r>
          </a:p>
          <a:p>
            <a:pPr algn="just">
              <a:lnSpc>
                <a:spcPct val="150000"/>
              </a:lnSpc>
            </a:pPr>
            <a:r>
              <a:rPr lang="it-IT" sz="1100" kern="0" dirty="0">
                <a:latin typeface="Segoe UI" panose="020B0502040204020203" pitchFamily="34" charset="0"/>
                <a:cs typeface="Segoe UI" panose="020B0502040204020203" pitchFamily="34" charset="0"/>
              </a:rPr>
              <a:t>Infine, </a:t>
            </a:r>
            <a:r>
              <a:rPr lang="it-IT" sz="1100" kern="0" dirty="0">
                <a:highlight>
                  <a:srgbClr val="F8CCAC"/>
                </a:highlight>
                <a:latin typeface="Segoe UI" panose="020B0502040204020203" pitchFamily="34" charset="0"/>
                <a:cs typeface="Segoe UI" panose="020B0502040204020203" pitchFamily="34" charset="0"/>
              </a:rPr>
              <a:t>dai 39 anni in poi</a:t>
            </a:r>
            <a:r>
              <a:rPr lang="it-IT" sz="1100" kern="0" dirty="0">
                <a:latin typeface="Segoe UI" panose="020B0502040204020203" pitchFamily="34" charset="0"/>
                <a:cs typeface="Segoe UI" panose="020B0502040204020203" pitchFamily="34" charset="0"/>
              </a:rPr>
              <a:t>, la riduzione del BMI nel corso di un anno </a:t>
            </a:r>
            <a:r>
              <a:rPr lang="it-IT" sz="1100" b="1" u="sng" kern="0" dirty="0">
                <a:latin typeface="Segoe UI" panose="020B0502040204020203" pitchFamily="34" charset="0"/>
                <a:cs typeface="Segoe UI" panose="020B0502040204020203" pitchFamily="34" charset="0"/>
              </a:rPr>
              <a:t>non sarebbe in grado di compensare il declino della fertilità età-correlato</a:t>
            </a:r>
            <a:endParaRPr lang="en-GB" sz="1050" b="1" u="sng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4" name="Gruppo 13">
            <a:extLst>
              <a:ext uri="{FF2B5EF4-FFF2-40B4-BE49-F238E27FC236}">
                <a16:creationId xmlns:a16="http://schemas.microsoft.com/office/drawing/2014/main" id="{B18FDA33-D09A-C22E-0CFE-19E5671DC69C}"/>
              </a:ext>
            </a:extLst>
          </p:cNvPr>
          <p:cNvGrpSpPr/>
          <p:nvPr/>
        </p:nvGrpSpPr>
        <p:grpSpPr>
          <a:xfrm>
            <a:off x="6680847" y="1988840"/>
            <a:ext cx="5451605" cy="1864313"/>
            <a:chOff x="342993" y="7018266"/>
            <a:chExt cx="10700402" cy="3085611"/>
          </a:xfrm>
          <a:solidFill>
            <a:srgbClr val="395AA5"/>
          </a:solidFill>
        </p:grpSpPr>
        <p:sp>
          <p:nvSpPr>
            <p:cNvPr id="15" name="Rettangolo con angoli arrotondati 14">
              <a:extLst>
                <a:ext uri="{FF2B5EF4-FFF2-40B4-BE49-F238E27FC236}">
                  <a16:creationId xmlns:a16="http://schemas.microsoft.com/office/drawing/2014/main" id="{B6547555-055F-6BC4-7795-D1A29F940E19}"/>
                </a:ext>
              </a:extLst>
            </p:cNvPr>
            <p:cNvSpPr/>
            <p:nvPr/>
          </p:nvSpPr>
          <p:spPr>
            <a:xfrm>
              <a:off x="342993" y="7018266"/>
              <a:ext cx="10700402" cy="3085611"/>
            </a:xfrm>
            <a:prstGeom prst="roundRect">
              <a:avLst/>
            </a:prstGeom>
            <a:grpFill/>
            <a:ln w="25400" cap="flat" cmpd="sng" algn="ctr">
              <a:solidFill>
                <a:srgbClr val="3758B5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FAFAF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2A6186EA-2321-2F0C-4E01-65DDD7E26DC9}"/>
                </a:ext>
              </a:extLst>
            </p:cNvPr>
            <p:cNvSpPr txBox="1"/>
            <p:nvPr/>
          </p:nvSpPr>
          <p:spPr>
            <a:xfrm>
              <a:off x="518727" y="7357645"/>
              <a:ext cx="10484283" cy="2341572"/>
            </a:xfrm>
            <a:prstGeom prst="rect">
              <a:avLst/>
            </a:prstGeom>
            <a:grpFill/>
            <a:ln w="38100" cap="flat" cmpd="sng" algn="ctr">
              <a:noFill/>
              <a:prstDash val="solid"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Il </a:t>
              </a:r>
              <a:r>
                <a:rPr kumimoji="0" lang="en-US" sz="1400" b="1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potenziale</a:t>
              </a:r>
              <a:r>
                <a:rPr kumimoji="0" lang="en-US" sz="1400" b="1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effetto</a:t>
              </a:r>
              <a:r>
                <a:rPr kumimoji="0" lang="en-US" sz="1400" b="1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benefico</a:t>
              </a:r>
              <a:r>
                <a:rPr kumimoji="0" lang="en-US" sz="1400" b="1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della</a:t>
              </a:r>
              <a:r>
                <a:rPr kumimoji="0" lang="en-US" sz="1400" b="1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riduzione</a:t>
              </a:r>
              <a:r>
                <a:rPr kumimoji="0" lang="en-US" sz="1400" b="1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del BMI 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(</a:t>
              </a:r>
              <a:r>
                <a:rPr kumimoji="0" lang="en-US" sz="1400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entro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1 anno </a:t>
              </a:r>
              <a:r>
                <a:rPr kumimoji="0" lang="en-US" sz="1400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dall’inizio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dell’IVF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) </a:t>
              </a:r>
              <a:r>
                <a:rPr kumimoji="0" lang="en-US" sz="1400" b="1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si</a:t>
              </a:r>
              <a:r>
                <a:rPr kumimoji="0" lang="en-US" sz="1400" b="1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ha </a:t>
              </a:r>
              <a:r>
                <a:rPr kumimoji="0" lang="en-US" sz="1400" b="1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soprattutto</a:t>
              </a:r>
              <a:r>
                <a:rPr kumimoji="0" lang="en-US" sz="1400" b="1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nelle</a:t>
              </a:r>
              <a:r>
                <a:rPr kumimoji="0" lang="en-US" sz="1400" b="1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b="1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donne</a:t>
              </a:r>
              <a:r>
                <a:rPr kumimoji="0" lang="en-US" sz="1400" b="1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di </a:t>
              </a:r>
              <a:r>
                <a:rPr kumimoji="0" lang="en-US" sz="1400" b="1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età</a:t>
              </a:r>
              <a:r>
                <a:rPr kumimoji="0" lang="en-US" sz="1400" b="1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≤35 anni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. Per le </a:t>
              </a:r>
              <a:r>
                <a:rPr kumimoji="0" lang="en-US" sz="1400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donne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di </a:t>
              </a:r>
              <a:r>
                <a:rPr kumimoji="0" lang="en-US" sz="1400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età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superiore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, </a:t>
              </a:r>
              <a:r>
                <a:rPr kumimoji="0" lang="en-US" sz="1400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l’effetto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benefico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della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riduzione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del BMI non </a:t>
              </a:r>
              <a:r>
                <a:rPr kumimoji="0" lang="en-US" sz="1400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riuscirebbe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a </a:t>
              </a:r>
              <a:r>
                <a:rPr kumimoji="0" lang="en-US" sz="1400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bilanciare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il </a:t>
              </a:r>
              <a:r>
                <a:rPr kumimoji="0" lang="en-US" sz="1400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declino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della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fertilità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  <a:r>
                <a:rPr kumimoji="0" lang="en-US" sz="1400" i="0" u="none" strike="noStrike" kern="0" cap="none" spc="0" normalizeH="0" baseline="0" noProof="0" dirty="0" err="1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età-correlato</a:t>
              </a:r>
              <a:r>
                <a:rPr kumimoji="0" lang="en-US" sz="1400" i="0" u="none" strike="noStrike" kern="0" cap="none" spc="0" normalizeH="0" baseline="0" noProof="0" dirty="0">
                  <a:ln w="0"/>
                  <a:solidFill>
                    <a:srgbClr val="FAFAFA"/>
                  </a:solidFill>
                  <a:effectLst>
                    <a:outerShdw blurRad="38100" dist="19050" dir="2700000" algn="tl" rotWithShape="0">
                      <a:srgbClr val="0E2B79">
                        <a:alpha val="40000"/>
                      </a:srgbClr>
                    </a:outerShdw>
                  </a:effectLst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.</a:t>
              </a:r>
              <a:endParaRPr kumimoji="0" lang="it-IT" sz="1400" b="0" i="0" u="none" strike="noStrike" kern="0" cap="none" spc="0" normalizeH="0" baseline="0" noProof="0" dirty="0">
                <a:ln w="0"/>
                <a:solidFill>
                  <a:srgbClr val="FAFAFA"/>
                </a:solidFill>
                <a:effectLst>
                  <a:outerShdw blurRad="38100" dist="19050" dir="2700000" algn="tl" rotWithShape="0">
                    <a:srgbClr val="0E2B79">
                      <a:alpha val="4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" name="Marcador de texto 15">
            <a:extLst>
              <a:ext uri="{FF2B5EF4-FFF2-40B4-BE49-F238E27FC236}">
                <a16:creationId xmlns:a16="http://schemas.microsoft.com/office/drawing/2014/main" id="{E48E1ADD-0A4A-42B9-0E36-95B5D1465027}"/>
              </a:ext>
            </a:extLst>
          </p:cNvPr>
          <p:cNvSpPr txBox="1">
            <a:spLocks/>
          </p:cNvSpPr>
          <p:nvPr/>
        </p:nvSpPr>
        <p:spPr>
          <a:xfrm>
            <a:off x="7104112" y="145069"/>
            <a:ext cx="4416116" cy="490845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kern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DIMENTICHIAMO L’EFFETTO DELL’ETÀ DELLA DONNA !</a:t>
            </a:r>
            <a:endParaRPr kumimoji="0" lang="it-IT" sz="2800" b="1" i="0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6527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Andropausa ed obesità"/>
          <p:cNvPicPr>
            <a:picLocks noChangeAspect="1" noChangeArrowheads="1"/>
          </p:cNvPicPr>
          <p:nvPr/>
        </p:nvPicPr>
        <p:blipFill>
          <a:blip r:embed="rId2"/>
          <a:srcRect l="3690" t="2222" r="11440" b="2222"/>
          <a:stretch>
            <a:fillRect/>
          </a:stretch>
        </p:blipFill>
        <p:spPr bwMode="auto">
          <a:xfrm>
            <a:off x="8739206" y="3571876"/>
            <a:ext cx="2115035" cy="296564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08" y="-24"/>
            <a:ext cx="4286280" cy="257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Rettangolo 5"/>
          <p:cNvSpPr/>
          <p:nvPr/>
        </p:nvSpPr>
        <p:spPr>
          <a:xfrm>
            <a:off x="1238216" y="214290"/>
            <a:ext cx="22108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2018 </a:t>
            </a:r>
            <a:r>
              <a:rPr kumimoji="0" lang="it-IT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Apr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;36(4):459-471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rcRect l="5780" r="8959"/>
          <a:stretch>
            <a:fillRect/>
          </a:stretch>
        </p:blipFill>
        <p:spPr bwMode="auto">
          <a:xfrm>
            <a:off x="0" y="3214686"/>
            <a:ext cx="7453322" cy="324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/>
          <a:srcRect l="2583" r="7780"/>
          <a:stretch>
            <a:fillRect/>
          </a:stretch>
        </p:blipFill>
        <p:spPr bwMode="auto">
          <a:xfrm>
            <a:off x="4738678" y="214290"/>
            <a:ext cx="6858048" cy="3000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Ovale 8"/>
          <p:cNvSpPr/>
          <p:nvPr/>
        </p:nvSpPr>
        <p:spPr>
          <a:xfrm>
            <a:off x="9739338" y="1928802"/>
            <a:ext cx="375475" cy="2358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e 9"/>
          <p:cNvSpPr/>
          <p:nvPr/>
        </p:nvSpPr>
        <p:spPr>
          <a:xfrm>
            <a:off x="5310182" y="5225460"/>
            <a:ext cx="375475" cy="23587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4054375" y="6182238"/>
            <a:ext cx="123040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8781502" y="3157902"/>
            <a:ext cx="792088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Diagramma 11"/>
          <p:cNvGraphicFramePr/>
          <p:nvPr/>
        </p:nvGraphicFramePr>
        <p:xfrm>
          <a:off x="1775520" y="78963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8825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5">
            <a:extLst>
              <a:ext uri="{FF2B5EF4-FFF2-40B4-BE49-F238E27FC236}">
                <a16:creationId xmlns:a16="http://schemas.microsoft.com/office/drawing/2014/main" id="{18C75ABC-7E02-ABEE-E334-A9CB55E5BF7C}"/>
              </a:ext>
            </a:extLst>
          </p:cNvPr>
          <p:cNvSpPr txBox="1">
            <a:spLocks/>
          </p:cNvSpPr>
          <p:nvPr/>
        </p:nvSpPr>
        <p:spPr>
          <a:xfrm>
            <a:off x="1722121" y="422286"/>
            <a:ext cx="9145016" cy="990600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Effetti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del BMI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elevato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sulla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gravidanza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 il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parto</a:t>
            </a:r>
            <a:endParaRPr kumimoji="0" lang="it-IT" sz="2800" b="1" i="0" u="none" strike="noStrike" kern="0" cap="none" spc="0" normalizeH="0" baseline="0" noProof="0" dirty="0">
              <a:ln>
                <a:noFill/>
              </a:ln>
              <a:solidFill>
                <a:srgbClr val="0E2B7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A3A5D6A-98E1-ECDC-5FB1-11415352ABDC}"/>
              </a:ext>
            </a:extLst>
          </p:cNvPr>
          <p:cNvGrpSpPr/>
          <p:nvPr/>
        </p:nvGrpSpPr>
        <p:grpSpPr>
          <a:xfrm>
            <a:off x="2590248" y="1656035"/>
            <a:ext cx="3289727" cy="1222976"/>
            <a:chOff x="1055440" y="1294230"/>
            <a:chExt cx="2736304" cy="1222976"/>
          </a:xfrm>
        </p:grpSpPr>
        <p:sp>
          <p:nvSpPr>
            <p:cNvPr id="5" name="Rettangolo con angoli in alto arrotondati 4">
              <a:extLst>
                <a:ext uri="{FF2B5EF4-FFF2-40B4-BE49-F238E27FC236}">
                  <a16:creationId xmlns:a16="http://schemas.microsoft.com/office/drawing/2014/main" id="{61F21A79-E530-EEFF-8C4C-F79142918765}"/>
                </a:ext>
              </a:extLst>
            </p:cNvPr>
            <p:cNvSpPr/>
            <p:nvPr/>
          </p:nvSpPr>
          <p:spPr bwMode="gray">
            <a:xfrm>
              <a:off x="1055440" y="1294230"/>
              <a:ext cx="2736304" cy="377552"/>
            </a:xfrm>
            <a:prstGeom prst="round2SameRect">
              <a:avLst/>
            </a:prstGeom>
            <a:solidFill>
              <a:srgbClr val="569BC0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0" indent="0" algn="ctr">
                <a:spcBef>
                  <a:spcPts val="300"/>
                </a:spcBef>
                <a:spcAft>
                  <a:spcPts val="3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None/>
              </a:pPr>
              <a:r>
                <a:rPr lang="it-IT" sz="1600" kern="0" dirty="0" err="1">
                  <a:solidFill>
                    <a:srgbClr val="FFFFFF"/>
                  </a:solidFill>
                  <a:latin typeface="Verdana"/>
                </a:rPr>
                <a:t>Pre</a:t>
              </a:r>
              <a:r>
                <a:rPr lang="it-IT" sz="1600" kern="0" dirty="0">
                  <a:solidFill>
                    <a:srgbClr val="FFFFFF"/>
                  </a:solidFill>
                  <a:latin typeface="Verdana"/>
                </a:rPr>
                <a:t>-eclampsia</a:t>
              </a:r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43826699-2876-DB00-8596-9CF10B133361}"/>
                </a:ext>
              </a:extLst>
            </p:cNvPr>
            <p:cNvSpPr/>
            <p:nvPr/>
          </p:nvSpPr>
          <p:spPr bwMode="gray">
            <a:xfrm>
              <a:off x="1055440" y="1653110"/>
              <a:ext cx="2736304" cy="864096"/>
            </a:xfrm>
            <a:prstGeom prst="rect">
              <a:avLst/>
            </a:prstGeom>
            <a:gradFill flip="none" rotWithShape="1">
              <a:gsLst>
                <a:gs pos="0">
                  <a:srgbClr val="72ABC9">
                    <a:tint val="66000"/>
                    <a:satMod val="160000"/>
                  </a:srgbClr>
                </a:gs>
                <a:gs pos="50000">
                  <a:srgbClr val="72ABC9">
                    <a:tint val="44500"/>
                    <a:satMod val="160000"/>
                  </a:srgbClr>
                </a:gs>
                <a:gs pos="100000">
                  <a:srgbClr val="72ABC9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0" indent="0" algn="ctr">
                <a:spcBef>
                  <a:spcPts val="300"/>
                </a:spcBef>
                <a:spcAft>
                  <a:spcPts val="3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None/>
              </a:pPr>
              <a:endParaRPr lang="it-IT" sz="1600" kern="0" dirty="0">
                <a:solidFill>
                  <a:srgbClr val="FFFFFF"/>
                </a:solidFill>
                <a:latin typeface="Verdana"/>
              </a:endParaRPr>
            </a:p>
          </p:txBody>
        </p:sp>
        <p:pic>
          <p:nvPicPr>
            <p:cNvPr id="1026" name="Picture 2" descr="252 resultados de imágenes, fotos de stock e ilustraciones libres de  regalías para Eclampsia | Shutterstock">
              <a:extLst>
                <a:ext uri="{FF2B5EF4-FFF2-40B4-BE49-F238E27FC236}">
                  <a16:creationId xmlns:a16="http://schemas.microsoft.com/office/drawing/2014/main" id="{90B680DF-E95C-4994-3237-55D74240494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8" t="4100" b="6800"/>
            <a:stretch>
              <a:fillRect/>
            </a:stretch>
          </p:blipFill>
          <p:spPr bwMode="auto">
            <a:xfrm>
              <a:off x="1061211" y="1635036"/>
              <a:ext cx="1209909" cy="864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29A5F1C-BF69-5495-FF12-352549A5B6E7}"/>
                </a:ext>
              </a:extLst>
            </p:cNvPr>
            <p:cNvSpPr txBox="1"/>
            <p:nvPr/>
          </p:nvSpPr>
          <p:spPr bwMode="gray">
            <a:xfrm>
              <a:off x="2423592" y="1882418"/>
              <a:ext cx="11413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300"/>
                </a:spcBef>
                <a:spcAft>
                  <a:spcPts val="3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None/>
              </a:pPr>
              <a:r>
                <a:rPr lang="it-IT" sz="1800" b="1" kern="0" dirty="0">
                  <a:latin typeface="Verdana"/>
                </a:rPr>
                <a:t>9.25%</a:t>
              </a: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1377ACE2-362C-E9FC-0E8B-8DF5667A3FA8}"/>
              </a:ext>
            </a:extLst>
          </p:cNvPr>
          <p:cNvGrpSpPr/>
          <p:nvPr/>
        </p:nvGrpSpPr>
        <p:grpSpPr>
          <a:xfrm>
            <a:off x="7213925" y="1704771"/>
            <a:ext cx="3630310" cy="1219093"/>
            <a:chOff x="4547828" y="1257484"/>
            <a:chExt cx="2736304" cy="1219093"/>
          </a:xfrm>
        </p:grpSpPr>
        <p:sp>
          <p:nvSpPr>
            <p:cNvPr id="9" name="Rettangolo con angoli in alto arrotondati 8">
              <a:extLst>
                <a:ext uri="{FF2B5EF4-FFF2-40B4-BE49-F238E27FC236}">
                  <a16:creationId xmlns:a16="http://schemas.microsoft.com/office/drawing/2014/main" id="{DC92D5D2-3019-C6B6-A188-C79A8F9A2374}"/>
                </a:ext>
              </a:extLst>
            </p:cNvPr>
            <p:cNvSpPr/>
            <p:nvPr/>
          </p:nvSpPr>
          <p:spPr bwMode="gray">
            <a:xfrm>
              <a:off x="4547828" y="1257484"/>
              <a:ext cx="2736304" cy="377552"/>
            </a:xfrm>
            <a:prstGeom prst="round2SameRect">
              <a:avLst/>
            </a:prstGeom>
            <a:solidFill>
              <a:srgbClr val="6A4874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0" indent="0" algn="ctr">
                <a:spcBef>
                  <a:spcPts val="300"/>
                </a:spcBef>
                <a:spcAft>
                  <a:spcPts val="3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None/>
              </a:pPr>
              <a:r>
                <a:rPr lang="it-IT" sz="1600" kern="0" dirty="0">
                  <a:solidFill>
                    <a:srgbClr val="FFFFFF"/>
                  </a:solidFill>
                  <a:latin typeface="Verdana"/>
                </a:rPr>
                <a:t>Taglio cesareo</a:t>
              </a:r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A44F4542-B3DC-5844-BDBB-E14B256F832C}"/>
                </a:ext>
              </a:extLst>
            </p:cNvPr>
            <p:cNvSpPr/>
            <p:nvPr/>
          </p:nvSpPr>
          <p:spPr bwMode="gray">
            <a:xfrm>
              <a:off x="4547828" y="1612481"/>
              <a:ext cx="2736304" cy="864096"/>
            </a:xfrm>
            <a:prstGeom prst="rect">
              <a:avLst/>
            </a:prstGeom>
            <a:gradFill flip="none" rotWithShape="1">
              <a:gsLst>
                <a:gs pos="0">
                  <a:srgbClr val="B190BC">
                    <a:tint val="66000"/>
                    <a:satMod val="160000"/>
                  </a:srgbClr>
                </a:gs>
                <a:gs pos="50000">
                  <a:srgbClr val="B190BC">
                    <a:tint val="44500"/>
                    <a:satMod val="160000"/>
                  </a:srgbClr>
                </a:gs>
                <a:gs pos="100000">
                  <a:srgbClr val="B190BC">
                    <a:tint val="23500"/>
                    <a:satMod val="160000"/>
                  </a:srgbClr>
                </a:gs>
              </a:gsLst>
              <a:lin ang="0" scaled="1"/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0" indent="0" algn="ctr">
                <a:spcBef>
                  <a:spcPts val="300"/>
                </a:spcBef>
                <a:spcAft>
                  <a:spcPts val="3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None/>
              </a:pPr>
              <a:endParaRPr lang="it-IT" sz="1600" kern="0" dirty="0">
                <a:solidFill>
                  <a:srgbClr val="FFFFFF"/>
                </a:solidFill>
                <a:latin typeface="Verdana"/>
              </a:endParaRP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1B9069DC-BFCD-5931-BBB5-F3A459C8A9E9}"/>
                </a:ext>
              </a:extLst>
            </p:cNvPr>
            <p:cNvSpPr txBox="1"/>
            <p:nvPr/>
          </p:nvSpPr>
          <p:spPr bwMode="gray">
            <a:xfrm>
              <a:off x="5791549" y="1807140"/>
              <a:ext cx="11413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spcBef>
                  <a:spcPts val="300"/>
                </a:spcBef>
                <a:spcAft>
                  <a:spcPts val="3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None/>
              </a:pPr>
              <a:r>
                <a:rPr lang="it-IT" sz="1800" b="1" kern="0" dirty="0">
                  <a:latin typeface="Verdana"/>
                </a:rPr>
                <a:t>64%</a:t>
              </a:r>
            </a:p>
          </p:txBody>
        </p:sp>
        <p:pic>
          <p:nvPicPr>
            <p:cNvPr id="1028" name="Picture 4" descr="320 Taglio Cesareo Illustrazioni stock, grafiche vettoriali royalty-free e  clip art - iStock">
              <a:extLst>
                <a:ext uri="{FF2B5EF4-FFF2-40B4-BE49-F238E27FC236}">
                  <a16:creationId xmlns:a16="http://schemas.microsoft.com/office/drawing/2014/main" id="{FCBB5B54-A117-D50C-E7F5-D3C8337FA8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29" t="8760" r="13413" b="7882"/>
            <a:stretch>
              <a:fillRect/>
            </a:stretch>
          </p:blipFill>
          <p:spPr bwMode="auto">
            <a:xfrm>
              <a:off x="4567208" y="1644434"/>
              <a:ext cx="864096" cy="804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DC198F52-9B3D-F3CE-4D57-CAF146C142BC}"/>
              </a:ext>
            </a:extLst>
          </p:cNvPr>
          <p:cNvGrpSpPr/>
          <p:nvPr/>
        </p:nvGrpSpPr>
        <p:grpSpPr>
          <a:xfrm>
            <a:off x="2436955" y="3784659"/>
            <a:ext cx="3479025" cy="1219093"/>
            <a:chOff x="8002585" y="1185169"/>
            <a:chExt cx="3479025" cy="1219093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DD0B14C7-F668-B46D-8DBF-8E36CDD6357E}"/>
                </a:ext>
              </a:extLst>
            </p:cNvPr>
            <p:cNvGrpSpPr/>
            <p:nvPr/>
          </p:nvGrpSpPr>
          <p:grpSpPr>
            <a:xfrm>
              <a:off x="8025226" y="1185169"/>
              <a:ext cx="3456384" cy="1219093"/>
              <a:chOff x="4547828" y="1257484"/>
              <a:chExt cx="2736304" cy="1219093"/>
            </a:xfrm>
          </p:grpSpPr>
          <p:sp>
            <p:nvSpPr>
              <p:cNvPr id="15" name="Rettangolo con angoli in alto arrotondati 14">
                <a:extLst>
                  <a:ext uri="{FF2B5EF4-FFF2-40B4-BE49-F238E27FC236}">
                    <a16:creationId xmlns:a16="http://schemas.microsoft.com/office/drawing/2014/main" id="{800DD916-64ED-B003-80BC-53DEBC0ADA36}"/>
                  </a:ext>
                </a:extLst>
              </p:cNvPr>
              <p:cNvSpPr/>
              <p:nvPr/>
            </p:nvSpPr>
            <p:spPr bwMode="gray">
              <a:xfrm>
                <a:off x="4547828" y="1257484"/>
                <a:ext cx="2736304" cy="377552"/>
              </a:xfrm>
              <a:prstGeom prst="round2SameRect">
                <a:avLst/>
              </a:prstGeom>
              <a:solidFill>
                <a:srgbClr val="304886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 anchorCtr="0"/>
              <a:lstStyle/>
              <a:p>
                <a:pPr marL="0" indent="0" algn="ctr">
                  <a:spcBef>
                    <a:spcPts val="300"/>
                  </a:spcBef>
                  <a:spcAft>
                    <a:spcPts val="300"/>
                  </a:spcAft>
                  <a:buClr>
                    <a:schemeClr val="bg1"/>
                  </a:buClr>
                  <a:buSzPct val="100000"/>
                  <a:buFont typeface="Arial" panose="020B0604020202020204" pitchFamily="34" charset="0"/>
                  <a:buNone/>
                </a:pPr>
                <a:r>
                  <a:rPr lang="it-IT" sz="1400" kern="0" dirty="0">
                    <a:solidFill>
                      <a:srgbClr val="FFFFFF"/>
                    </a:solidFill>
                    <a:latin typeface="Verdana"/>
                  </a:rPr>
                  <a:t>Nascite </a:t>
                </a:r>
                <a:r>
                  <a:rPr lang="it-IT" sz="1400" kern="0" dirty="0" err="1">
                    <a:solidFill>
                      <a:srgbClr val="FFFFFF"/>
                    </a:solidFill>
                    <a:latin typeface="Verdana"/>
                  </a:rPr>
                  <a:t>pre</a:t>
                </a:r>
                <a:r>
                  <a:rPr lang="it-IT" sz="1400" kern="0" dirty="0">
                    <a:solidFill>
                      <a:srgbClr val="FFFFFF"/>
                    </a:solidFill>
                    <a:latin typeface="Verdana"/>
                  </a:rPr>
                  <a:t>-termine &lt;37 settimane</a:t>
                </a:r>
              </a:p>
            </p:txBody>
          </p:sp>
          <p:sp>
            <p:nvSpPr>
              <p:cNvPr id="16" name="Rettangolo 15">
                <a:extLst>
                  <a:ext uri="{FF2B5EF4-FFF2-40B4-BE49-F238E27FC236}">
                    <a16:creationId xmlns:a16="http://schemas.microsoft.com/office/drawing/2014/main" id="{E7E3DEBA-41B6-F1A6-4400-DBDCD4641382}"/>
                  </a:ext>
                </a:extLst>
              </p:cNvPr>
              <p:cNvSpPr/>
              <p:nvPr/>
            </p:nvSpPr>
            <p:spPr bwMode="gray">
              <a:xfrm>
                <a:off x="4547828" y="1612481"/>
                <a:ext cx="2736304" cy="864096"/>
              </a:xfrm>
              <a:prstGeom prst="rect">
                <a:avLst/>
              </a:prstGeom>
              <a:gradFill flip="none" rotWithShape="1">
                <a:gsLst>
                  <a:gs pos="0">
                    <a:srgbClr val="80B0C9">
                      <a:tint val="66000"/>
                      <a:satMod val="160000"/>
                    </a:srgbClr>
                  </a:gs>
                  <a:gs pos="50000">
                    <a:srgbClr val="80B0C9">
                      <a:tint val="44500"/>
                      <a:satMod val="160000"/>
                    </a:srgbClr>
                  </a:gs>
                  <a:gs pos="100000">
                    <a:srgbClr val="80B0C9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 anchorCtr="0"/>
              <a:lstStyle/>
              <a:p>
                <a:pPr marL="0" indent="0" algn="ctr">
                  <a:spcBef>
                    <a:spcPts val="300"/>
                  </a:spcBef>
                  <a:spcAft>
                    <a:spcPts val="300"/>
                  </a:spcAft>
                  <a:buClr>
                    <a:schemeClr val="bg1"/>
                  </a:buClr>
                  <a:buSzPct val="100000"/>
                  <a:buFont typeface="Arial" panose="020B0604020202020204" pitchFamily="34" charset="0"/>
                  <a:buNone/>
                </a:pPr>
                <a:endParaRPr lang="it-IT" sz="1600" kern="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3B469AA9-5F80-897A-6885-6FEC85F18923}"/>
                  </a:ext>
                </a:extLst>
              </p:cNvPr>
              <p:cNvSpPr txBox="1"/>
              <p:nvPr/>
            </p:nvSpPr>
            <p:spPr bwMode="gray">
              <a:xfrm>
                <a:off x="5709999" y="1841723"/>
                <a:ext cx="114130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300"/>
                  </a:spcBef>
                  <a:spcAft>
                    <a:spcPts val="300"/>
                  </a:spcAft>
                  <a:buClr>
                    <a:schemeClr val="bg1"/>
                  </a:buClr>
                  <a:buSzPct val="100000"/>
                  <a:buFont typeface="Arial" panose="020B0604020202020204" pitchFamily="34" charset="0"/>
                  <a:buNone/>
                </a:pPr>
                <a:r>
                  <a:rPr lang="it-IT" sz="2000" b="1" kern="0" dirty="0">
                    <a:latin typeface="Verdana"/>
                  </a:rPr>
                  <a:t>25%</a:t>
                </a:r>
              </a:p>
            </p:txBody>
          </p:sp>
        </p:grpSp>
        <p:pic>
          <p:nvPicPr>
            <p:cNvPr id="1030" name="Picture 6" descr="Premature birth RGB color icon. Early childbirth. Mother with health  problem. Delivery preterm baby. Serious health issues risk. Isolated vector  illustration. Simple filled line drawing 5350518 Vector Art at Vecteezy">
              <a:extLst>
                <a:ext uri="{FF2B5EF4-FFF2-40B4-BE49-F238E27FC236}">
                  <a16:creationId xmlns:a16="http://schemas.microsoft.com/office/drawing/2014/main" id="{8A0462B6-665D-541A-CD4C-C9E59A30CC4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997"/>
            <a:stretch>
              <a:fillRect/>
            </a:stretch>
          </p:blipFill>
          <p:spPr bwMode="auto">
            <a:xfrm>
              <a:off x="8002585" y="1568353"/>
              <a:ext cx="897895" cy="826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52772DBF-1CE0-28E8-D19F-F89E748D251E}"/>
              </a:ext>
            </a:extLst>
          </p:cNvPr>
          <p:cNvGrpSpPr/>
          <p:nvPr/>
        </p:nvGrpSpPr>
        <p:grpSpPr>
          <a:xfrm>
            <a:off x="7213925" y="3765405"/>
            <a:ext cx="3456384" cy="1219093"/>
            <a:chOff x="2639616" y="3451383"/>
            <a:chExt cx="3456384" cy="1219093"/>
          </a:xfrm>
        </p:grpSpPr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id="{DCFAB27B-C227-2753-457C-E9881AE8458B}"/>
                </a:ext>
              </a:extLst>
            </p:cNvPr>
            <p:cNvGrpSpPr/>
            <p:nvPr/>
          </p:nvGrpSpPr>
          <p:grpSpPr>
            <a:xfrm>
              <a:off x="2639616" y="3451383"/>
              <a:ext cx="3456384" cy="1219093"/>
              <a:chOff x="4547828" y="1257484"/>
              <a:chExt cx="2736304" cy="1219093"/>
            </a:xfrm>
          </p:grpSpPr>
          <p:sp>
            <p:nvSpPr>
              <p:cNvPr id="20" name="Rettangolo con angoli in alto arrotondati 19">
                <a:extLst>
                  <a:ext uri="{FF2B5EF4-FFF2-40B4-BE49-F238E27FC236}">
                    <a16:creationId xmlns:a16="http://schemas.microsoft.com/office/drawing/2014/main" id="{49583E10-3882-2263-026F-A332790C9EA2}"/>
                  </a:ext>
                </a:extLst>
              </p:cNvPr>
              <p:cNvSpPr/>
              <p:nvPr/>
            </p:nvSpPr>
            <p:spPr bwMode="gray">
              <a:xfrm>
                <a:off x="4547828" y="1257484"/>
                <a:ext cx="2736304" cy="377552"/>
              </a:xfrm>
              <a:prstGeom prst="round2SameRect">
                <a:avLst/>
              </a:prstGeom>
              <a:solidFill>
                <a:srgbClr val="046979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 anchorCtr="0"/>
              <a:lstStyle/>
              <a:p>
                <a:pPr marL="0" indent="0" algn="ctr">
                  <a:spcBef>
                    <a:spcPts val="300"/>
                  </a:spcBef>
                  <a:spcAft>
                    <a:spcPts val="300"/>
                  </a:spcAft>
                  <a:buClr>
                    <a:schemeClr val="bg1"/>
                  </a:buClr>
                  <a:buSzPct val="100000"/>
                  <a:buFont typeface="Arial" panose="020B0604020202020204" pitchFamily="34" charset="0"/>
                  <a:buNone/>
                </a:pPr>
                <a:r>
                  <a:rPr lang="it-IT" sz="1400" kern="0" dirty="0">
                    <a:solidFill>
                      <a:srgbClr val="FFFFFF"/>
                    </a:solidFill>
                    <a:latin typeface="Verdana"/>
                  </a:rPr>
                  <a:t>Emorragia post-partum</a:t>
                </a:r>
              </a:p>
            </p:txBody>
          </p:sp>
          <p:sp>
            <p:nvSpPr>
              <p:cNvPr id="21" name="Rettangolo 20">
                <a:extLst>
                  <a:ext uri="{FF2B5EF4-FFF2-40B4-BE49-F238E27FC236}">
                    <a16:creationId xmlns:a16="http://schemas.microsoft.com/office/drawing/2014/main" id="{CB6EA943-8143-E7C1-0719-C6BF09F12E42}"/>
                  </a:ext>
                </a:extLst>
              </p:cNvPr>
              <p:cNvSpPr/>
              <p:nvPr/>
            </p:nvSpPr>
            <p:spPr bwMode="gray">
              <a:xfrm>
                <a:off x="4547828" y="1612481"/>
                <a:ext cx="2736304" cy="864096"/>
              </a:xfrm>
              <a:prstGeom prst="rect">
                <a:avLst/>
              </a:prstGeom>
              <a:gradFill flip="none" rotWithShape="1">
                <a:gsLst>
                  <a:gs pos="0">
                    <a:srgbClr val="B9CED0">
                      <a:tint val="66000"/>
                      <a:satMod val="160000"/>
                    </a:srgbClr>
                  </a:gs>
                  <a:gs pos="50000">
                    <a:srgbClr val="B9CED0">
                      <a:tint val="44500"/>
                      <a:satMod val="160000"/>
                    </a:srgbClr>
                  </a:gs>
                  <a:gs pos="100000">
                    <a:srgbClr val="B9CED0">
                      <a:tint val="23500"/>
                      <a:satMod val="16000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 anchorCtr="0"/>
              <a:lstStyle/>
              <a:p>
                <a:pPr marL="0" indent="0" algn="ctr">
                  <a:spcBef>
                    <a:spcPts val="300"/>
                  </a:spcBef>
                  <a:spcAft>
                    <a:spcPts val="300"/>
                  </a:spcAft>
                  <a:buClr>
                    <a:schemeClr val="bg1"/>
                  </a:buClr>
                  <a:buSzPct val="100000"/>
                  <a:buFont typeface="Arial" panose="020B0604020202020204" pitchFamily="34" charset="0"/>
                  <a:buNone/>
                </a:pPr>
                <a:endParaRPr lang="it-IT" sz="1600" kern="0" dirty="0">
                  <a:solidFill>
                    <a:srgbClr val="FFFFFF"/>
                  </a:solidFill>
                  <a:latin typeface="Verdana"/>
                </a:endParaRPr>
              </a:p>
            </p:txBody>
          </p:sp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DD27E98C-2E33-71D8-B909-908FA640DE62}"/>
                  </a:ext>
                </a:extLst>
              </p:cNvPr>
              <p:cNvSpPr txBox="1"/>
              <p:nvPr/>
            </p:nvSpPr>
            <p:spPr bwMode="gray">
              <a:xfrm>
                <a:off x="5709999" y="1841723"/>
                <a:ext cx="114130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spcBef>
                    <a:spcPts val="300"/>
                  </a:spcBef>
                  <a:spcAft>
                    <a:spcPts val="300"/>
                  </a:spcAft>
                  <a:buClr>
                    <a:schemeClr val="bg1"/>
                  </a:buClr>
                  <a:buSzPct val="100000"/>
                  <a:buFont typeface="Arial" panose="020B0604020202020204" pitchFamily="34" charset="0"/>
                  <a:buNone/>
                </a:pPr>
                <a:r>
                  <a:rPr lang="it-IT" sz="2000" b="1" kern="0" dirty="0">
                    <a:latin typeface="Verdana"/>
                  </a:rPr>
                  <a:t>20%</a:t>
                </a:r>
              </a:p>
            </p:txBody>
          </p:sp>
        </p:grpSp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A24A5D5B-B17C-3D6A-AAB4-048F2E5D1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39616" y="3800388"/>
              <a:ext cx="857200" cy="857200"/>
            </a:xfrm>
            <a:prstGeom prst="rect">
              <a:avLst/>
            </a:prstGeom>
            <a:solidFill>
              <a:schemeClr val="tx2"/>
            </a:solidFill>
          </p:spPr>
        </p:pic>
      </p:grpSp>
      <p:sp>
        <p:nvSpPr>
          <p:cNvPr id="26" name="Rettangolo 25">
            <a:extLst>
              <a:ext uri="{FF2B5EF4-FFF2-40B4-BE49-F238E27FC236}">
                <a16:creationId xmlns:a16="http://schemas.microsoft.com/office/drawing/2014/main" id="{F1731F25-C074-3209-B67D-E303099079DD}"/>
              </a:ext>
            </a:extLst>
          </p:cNvPr>
          <p:cNvSpPr/>
          <p:nvPr/>
        </p:nvSpPr>
        <p:spPr>
          <a:xfrm>
            <a:off x="40234" y="6452356"/>
            <a:ext cx="36673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>
                <a:solidFill>
                  <a:srgbClr val="0F69AF"/>
                </a:solidFill>
              </a:rPr>
              <a:t>George et al, </a:t>
            </a:r>
            <a:r>
              <a:rPr lang="it-IT" sz="1100" b="1" dirty="0" err="1">
                <a:solidFill>
                  <a:srgbClr val="0F69AF"/>
                </a:solidFill>
              </a:rPr>
              <a:t>Am</a:t>
            </a:r>
            <a:r>
              <a:rPr lang="it-IT" sz="1100" b="1" dirty="0">
                <a:solidFill>
                  <a:srgbClr val="0F69AF"/>
                </a:solidFill>
              </a:rPr>
              <a:t> J </a:t>
            </a:r>
            <a:r>
              <a:rPr lang="it-IT" sz="1100" b="1" dirty="0" err="1">
                <a:solidFill>
                  <a:srgbClr val="0F69AF"/>
                </a:solidFill>
              </a:rPr>
              <a:t>Obstet</a:t>
            </a:r>
            <a:r>
              <a:rPr lang="it-IT" sz="1100" b="1" dirty="0">
                <a:solidFill>
                  <a:srgbClr val="0F69AF"/>
                </a:solidFill>
              </a:rPr>
              <a:t> </a:t>
            </a:r>
            <a:r>
              <a:rPr lang="it-IT" sz="1100" b="1" dirty="0" err="1">
                <a:solidFill>
                  <a:srgbClr val="0F69AF"/>
                </a:solidFill>
              </a:rPr>
              <a:t>Gynecol</a:t>
            </a:r>
            <a:r>
              <a:rPr lang="it-IT" sz="1100" b="1" dirty="0">
                <a:solidFill>
                  <a:srgbClr val="0F69AF"/>
                </a:solidFill>
              </a:rPr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31437859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9B24C-B362-F70C-990B-3861D36FC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5">
            <a:extLst>
              <a:ext uri="{FF2B5EF4-FFF2-40B4-BE49-F238E27FC236}">
                <a16:creationId xmlns:a16="http://schemas.microsoft.com/office/drawing/2014/main" id="{BDF3A34A-CA2D-DA83-2645-06FD2F8961CC}"/>
              </a:ext>
            </a:extLst>
          </p:cNvPr>
          <p:cNvSpPr txBox="1">
            <a:spLocks/>
          </p:cNvSpPr>
          <p:nvPr/>
        </p:nvSpPr>
        <p:spPr>
          <a:xfrm>
            <a:off x="335360" y="1988840"/>
            <a:ext cx="10009112" cy="990600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Obesità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infertilità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Management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dell’obesità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nelle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pazienti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infertili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Obesità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risultati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della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fecondazione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assistita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400" kern="0" dirty="0"/>
              <a:t>E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fficacia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delle strategie di riduzione del peso sui tassi di concepimento naturale e dopo fecondazione assistita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Raccomandazioni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nelle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pazienti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obese candidate ad IVF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D99F92E5-C437-1C5A-48D1-8645690E8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611004"/>
            <a:ext cx="4176464" cy="5794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Topics della relazione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2A812DE-31AF-8786-4EC1-C3073E49F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854" y="116632"/>
            <a:ext cx="6252320" cy="21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55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1E110-3CDB-5A13-44BC-C3B66B996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3D32FD6-E5D5-9129-E4C8-DE5A20F40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858" y="1526930"/>
            <a:ext cx="3677587" cy="35563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137A49B5-8BB6-AAB6-4346-71F8C5CF36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203412"/>
              </p:ext>
            </p:extLst>
          </p:nvPr>
        </p:nvGraphicFramePr>
        <p:xfrm>
          <a:off x="479376" y="3271981"/>
          <a:ext cx="7451618" cy="2840015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851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63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6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69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963">
                <a:tc rowSpan="2"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OUTCOME</a:t>
                      </a:r>
                    </a:p>
                  </a:txBody>
                  <a:tcPr marL="91450" marR="91450" marT="45735" marB="4573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200" b="1" dirty="0"/>
                    </a:p>
                  </a:txBody>
                  <a:tcPr marL="91450" marR="91450" marT="45735" marB="45735" anchor="ctr"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</a:txBody>
                  <a:tcPr marL="91450" marR="91450" marT="45735" marB="45735" anchor="ctr"/>
                </a:tc>
                <a:tc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</a:txBody>
                  <a:tcPr marL="91450" marR="91450" marT="45735" marB="4573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1950">
                <a:tc vMerge="1">
                  <a:txBody>
                    <a:bodyPr/>
                    <a:lstStyle/>
                    <a:p>
                      <a:pPr algn="ctr"/>
                      <a:endParaRPr lang="it-IT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err="1"/>
                        <a:t>Weight</a:t>
                      </a:r>
                      <a:r>
                        <a:rPr lang="it-IT" sz="1200" b="1" dirty="0"/>
                        <a:t> </a:t>
                      </a:r>
                      <a:r>
                        <a:rPr lang="it-IT" sz="1200" b="1" dirty="0" err="1"/>
                        <a:t>reduction</a:t>
                      </a:r>
                      <a:r>
                        <a:rPr lang="it-IT" sz="1200" b="1" dirty="0"/>
                        <a:t> and IVF (n=152)</a:t>
                      </a:r>
                    </a:p>
                  </a:txBody>
                  <a:tcPr marL="91450" marR="91450" marT="45735" marB="4573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/>
                        <a:t>IVF </a:t>
                      </a:r>
                      <a:r>
                        <a:rPr lang="it-IT" sz="1200" b="1" dirty="0" err="1"/>
                        <a:t>only</a:t>
                      </a:r>
                      <a:r>
                        <a:rPr lang="it-IT" sz="1200" b="1" dirty="0"/>
                        <a:t> </a:t>
                      </a:r>
                      <a:r>
                        <a:rPr lang="it-IT" sz="1200" b="1" dirty="0" err="1"/>
                        <a:t>group</a:t>
                      </a:r>
                      <a:r>
                        <a:rPr lang="it-IT" sz="1200" b="1" baseline="0" dirty="0"/>
                        <a:t> (n=153)</a:t>
                      </a:r>
                      <a:endParaRPr lang="it-IT" sz="1200" b="1" dirty="0"/>
                    </a:p>
                  </a:txBody>
                  <a:tcPr marL="91450" marR="91450" marT="45735" marB="4573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i="1" dirty="0"/>
                        <a:t>P</a:t>
                      </a:r>
                      <a:r>
                        <a:rPr lang="it-IT" sz="1200" b="1" dirty="0"/>
                        <a:t>-</a:t>
                      </a:r>
                      <a:r>
                        <a:rPr lang="it-IT" sz="1200" b="1" dirty="0" err="1"/>
                        <a:t>value</a:t>
                      </a:r>
                      <a:endParaRPr lang="it-IT" sz="1200" b="1" dirty="0"/>
                    </a:p>
                  </a:txBody>
                  <a:tcPr marL="91450" marR="91450" marT="45735" marB="4573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dirty="0" err="1"/>
                        <a:t>Spontaneous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pregnancy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leading</a:t>
                      </a:r>
                      <a:r>
                        <a:rPr lang="it-IT" sz="1400" dirty="0"/>
                        <a:t> to live</a:t>
                      </a:r>
                      <a:r>
                        <a:rPr lang="it-IT" sz="1400" baseline="0" dirty="0"/>
                        <a:t> </a:t>
                      </a:r>
                      <a:r>
                        <a:rPr lang="it-IT" sz="1400" baseline="0" dirty="0" err="1"/>
                        <a:t>birth</a:t>
                      </a:r>
                      <a:endParaRPr lang="it-IT" sz="1400" dirty="0"/>
                    </a:p>
                  </a:txBody>
                  <a:tcPr marL="91450" marR="91450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rgbClr val="C00000"/>
                          </a:solidFill>
                        </a:rPr>
                        <a:t>16</a:t>
                      </a:r>
                      <a:r>
                        <a:rPr lang="it-IT" sz="1400" baseline="0" dirty="0">
                          <a:solidFill>
                            <a:srgbClr val="C00000"/>
                          </a:solidFill>
                        </a:rPr>
                        <a:t> (10.5%)</a:t>
                      </a:r>
                      <a:endParaRPr lang="it-IT" sz="1400" dirty="0">
                        <a:solidFill>
                          <a:srgbClr val="C00000"/>
                        </a:solidFill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rgbClr val="C00000"/>
                          </a:solidFill>
                        </a:rPr>
                        <a:t>4 (2.6%)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rgbClr val="C00000"/>
                          </a:solidFill>
                        </a:rPr>
                        <a:t>0.0089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dirty="0"/>
                        <a:t>Live </a:t>
                      </a:r>
                      <a:r>
                        <a:rPr lang="it-IT" sz="1400" dirty="0" err="1"/>
                        <a:t>births</a:t>
                      </a:r>
                      <a:r>
                        <a:rPr lang="it-IT" sz="1400" baseline="0" dirty="0"/>
                        <a:t> </a:t>
                      </a:r>
                      <a:r>
                        <a:rPr lang="it-IT" sz="1400" dirty="0"/>
                        <a:t>(%)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dirty="0"/>
                        <a:t>45 (29.6%)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dirty="0"/>
                        <a:t>42 (27.5%)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dirty="0"/>
                        <a:t>0.77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1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dirty="0" err="1"/>
                        <a:t>Clinical</a:t>
                      </a:r>
                      <a:r>
                        <a:rPr lang="it-IT" sz="1400" dirty="0"/>
                        <a:t> </a:t>
                      </a:r>
                      <a:r>
                        <a:rPr lang="it-IT" sz="1400" dirty="0" err="1"/>
                        <a:t>pregnancies</a:t>
                      </a:r>
                      <a:r>
                        <a:rPr lang="it-IT" sz="1400" dirty="0"/>
                        <a:t> (%)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53 (34.9%)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47</a:t>
                      </a:r>
                      <a:r>
                        <a:rPr lang="it-IT" sz="1400" baseline="0" dirty="0">
                          <a:solidFill>
                            <a:schemeClr val="tx1"/>
                          </a:solidFill>
                        </a:rPr>
                        <a:t> (30.7%)</a:t>
                      </a:r>
                      <a:endParaRPr lang="it-IT" sz="14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it-IT" sz="1400" dirty="0">
                          <a:solidFill>
                            <a:schemeClr val="tx1"/>
                          </a:solidFill>
                        </a:rPr>
                        <a:t>0.52</a:t>
                      </a:r>
                    </a:p>
                  </a:txBody>
                  <a:tcPr marL="91450" marR="91450" marT="45735" marB="4573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17AD11-2AC8-0176-58F1-1E4958FC2D93}"/>
              </a:ext>
            </a:extLst>
          </p:cNvPr>
          <p:cNvSpPr txBox="1"/>
          <p:nvPr/>
        </p:nvSpPr>
        <p:spPr bwMode="gray">
          <a:xfrm>
            <a:off x="8040216" y="5661248"/>
            <a:ext cx="46326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2DA2BF"/>
              </a:buClr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=NS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DF03B1E-3591-7415-20E8-7DBE559D9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8" y="25938"/>
            <a:ext cx="5299449" cy="2341276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C26EC3F-73CB-7C70-68FF-09B7C94C6373}"/>
              </a:ext>
            </a:extLst>
          </p:cNvPr>
          <p:cNvSpPr/>
          <p:nvPr/>
        </p:nvSpPr>
        <p:spPr>
          <a:xfrm>
            <a:off x="2686118" y="116632"/>
            <a:ext cx="7880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>
                <a:solidFill>
                  <a:srgbClr val="427C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</a:t>
            </a:r>
          </a:p>
        </p:txBody>
      </p:sp>
      <p:sp>
        <p:nvSpPr>
          <p:cNvPr id="4" name="Rettangolo 3"/>
          <p:cNvSpPr/>
          <p:nvPr/>
        </p:nvSpPr>
        <p:spPr>
          <a:xfrm>
            <a:off x="439793" y="2572995"/>
            <a:ext cx="49696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Approximately 16 weeks of interventions for weight reduction</a:t>
            </a:r>
          </a:p>
          <a:p>
            <a:r>
              <a:rPr lang="en-US" sz="1200" i="1" dirty="0"/>
              <a:t>PCOS patients in the same proportion in the two groups</a:t>
            </a:r>
            <a:endParaRPr lang="it-IT" sz="1200" i="1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2CF250D-F534-E037-5269-A5F83B188726}"/>
              </a:ext>
            </a:extLst>
          </p:cNvPr>
          <p:cNvSpPr txBox="1"/>
          <p:nvPr/>
        </p:nvSpPr>
        <p:spPr bwMode="gray">
          <a:xfrm>
            <a:off x="5391530" y="155804"/>
            <a:ext cx="5904656" cy="1018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</a:t>
            </a:r>
            <a:r>
              <a:rPr lang="en-US" sz="14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l’aumento</a:t>
            </a:r>
            <a:r>
              <a:rPr lang="en-US" sz="1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</a:t>
            </a:r>
            <a:r>
              <a:rPr lang="en-US" sz="14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tasso</a:t>
            </a:r>
            <a:r>
              <a:rPr lang="en-US" sz="1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14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gravidanze</a:t>
            </a:r>
            <a:r>
              <a:rPr lang="en-US" sz="1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spontanee</a:t>
            </a:r>
            <a:r>
              <a:rPr lang="en-US" sz="1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</a:t>
            </a:r>
            <a:r>
              <a:rPr lang="en-US" sz="1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gruppo</a:t>
            </a:r>
            <a:r>
              <a:rPr lang="en-US" sz="1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en-US" sz="14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trattamento</a:t>
            </a:r>
            <a:r>
              <a:rPr lang="en-US" sz="1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dobbiamo</a:t>
            </a:r>
            <a:r>
              <a:rPr lang="en-US" sz="1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considerare</a:t>
            </a:r>
            <a:r>
              <a:rPr lang="en-US" sz="1400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sz="1400" b="1" i="1" u="sng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maggiore</a:t>
            </a:r>
            <a:r>
              <a:rPr lang="en-US" sz="1400" b="1" i="1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i="1" u="sng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durata</a:t>
            </a:r>
            <a:r>
              <a:rPr lang="en-US" sz="1400" b="1" i="1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del tempo per </a:t>
            </a:r>
            <a:r>
              <a:rPr lang="en-US" sz="1400" b="1" i="1" u="sng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ottenere</a:t>
            </a:r>
            <a:r>
              <a:rPr lang="en-US" sz="1400" b="1" i="1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</a:t>
            </a:r>
            <a:r>
              <a:rPr lang="en-US" sz="1400" b="1" i="1" u="sng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gravidanza</a:t>
            </a:r>
            <a:endParaRPr lang="it-IT" sz="1400" b="1" i="1" u="sng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7079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FB061-0B65-D300-166E-7BE98B14A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D024CDB9-1433-CC3E-9AD7-AD0727CD4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60464"/>
            <a:ext cx="5081096" cy="219252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D4D418E-9C52-555E-1347-8138A244D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728" y="2154165"/>
            <a:ext cx="7704856" cy="4387752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24C9A34-0FCA-3742-BDC7-A683AB55F84E}"/>
              </a:ext>
            </a:extLst>
          </p:cNvPr>
          <p:cNvSpPr/>
          <p:nvPr/>
        </p:nvSpPr>
        <p:spPr>
          <a:xfrm>
            <a:off x="144452" y="2348880"/>
            <a:ext cx="2460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C825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FERTIL STERIL 2024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EB9B362-71E1-628F-8A4B-B9AB464E305C}"/>
              </a:ext>
            </a:extLst>
          </p:cNvPr>
          <p:cNvSpPr/>
          <p:nvPr/>
        </p:nvSpPr>
        <p:spPr>
          <a:xfrm>
            <a:off x="8832304" y="5923381"/>
            <a:ext cx="1800200" cy="259128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mbo 8">
            <a:extLst>
              <a:ext uri="{FF2B5EF4-FFF2-40B4-BE49-F238E27FC236}">
                <a16:creationId xmlns:a16="http://schemas.microsoft.com/office/drawing/2014/main" id="{654B13C2-D15F-93EE-8944-7A7902735056}"/>
              </a:ext>
            </a:extLst>
          </p:cNvPr>
          <p:cNvSpPr/>
          <p:nvPr/>
        </p:nvSpPr>
        <p:spPr bwMode="gray">
          <a:xfrm>
            <a:off x="7003173" y="5972188"/>
            <a:ext cx="72008" cy="140201"/>
          </a:xfrm>
          <a:prstGeom prst="diamond">
            <a:avLst/>
          </a:prstGeom>
          <a:solidFill>
            <a:srgbClr val="C000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61E344E-DCF4-BBBA-968A-D27C0B1F7BCB}"/>
              </a:ext>
            </a:extLst>
          </p:cNvPr>
          <p:cNvSpPr txBox="1"/>
          <p:nvPr/>
        </p:nvSpPr>
        <p:spPr bwMode="gray">
          <a:xfrm>
            <a:off x="47328" y="3827807"/>
            <a:ext cx="29523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NESSUNA DIFFERENZA! (</a:t>
            </a: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nemmeno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concepimento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naturale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it-IT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BF6C960-670F-4659-6D6B-917CA1E041EE}"/>
              </a:ext>
            </a:extLst>
          </p:cNvPr>
          <p:cNvSpPr/>
          <p:nvPr/>
        </p:nvSpPr>
        <p:spPr>
          <a:xfrm>
            <a:off x="4967282" y="403927"/>
            <a:ext cx="7200800" cy="16002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Meta-</a:t>
            </a:r>
            <a:r>
              <a:rPr kumimoji="0" lang="it-IT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analysis</a:t>
            </a:r>
            <a:endParaRPr kumimoji="0" lang="it-IT" sz="1200" b="0" i="1" u="none" strike="noStrike" kern="0" cap="none" spc="0" normalizeH="0" baseline="0" noProof="0" dirty="0">
              <a:ln>
                <a:noFill/>
              </a:ln>
              <a:solidFill>
                <a:srgbClr val="0E2B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+mn-ea"/>
              <a:cs typeface="Segoe UI" pitchFamily="34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16 </a:t>
            </a:r>
            <a:r>
              <a:rPr kumimoji="0" lang="it-IT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RCTs</a:t>
            </a:r>
            <a:r>
              <a:rPr kumimoji="0" lang="it-IT" sz="12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(</a:t>
            </a:r>
            <a:r>
              <a:rPr kumimoji="0" lang="en-US" sz="1200" b="1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3588 women 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with obesity or overweight, also PCOS patients included)</a:t>
            </a:r>
            <a:endParaRPr kumimoji="0" lang="it-IT" sz="1200" b="0" i="1" u="none" strike="noStrike" kern="0" cap="none" spc="0" normalizeH="0" baseline="0" noProof="0" dirty="0">
              <a:ln>
                <a:noFill/>
              </a:ln>
              <a:solidFill>
                <a:srgbClr val="0E2B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ea typeface="+mn-ea"/>
              <a:cs typeface="Segoe UI" pitchFamily="34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1" i="1" kern="0" dirty="0"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I</a:t>
            </a:r>
            <a:r>
              <a:rPr kumimoji="0" lang="en-US" sz="1200" b="1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ntervention</a:t>
            </a:r>
            <a:r>
              <a:rPr lang="en-US" sz="1200" b="1" i="1" kern="0" dirty="0"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s</a:t>
            </a:r>
            <a:r>
              <a:rPr lang="en-US" sz="1200" i="1" kern="0" dirty="0"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: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lifestyle modifications </a:t>
            </a:r>
            <a:r>
              <a:rPr kumimoji="0" lang="en-US" sz="11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(diet and/or physical activity/exercise)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and/or </a:t>
            </a:r>
            <a:r>
              <a:rPr kumimoji="0" lang="en-US" sz="1200" b="0" i="1" u="sng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pharmacological treatment</a:t>
            </a: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1" i="1" kern="0" dirty="0"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Time of interventions: </a:t>
            </a:r>
            <a:r>
              <a:rPr lang="en-US" sz="1200" i="1" kern="0" dirty="0"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≤12 </a:t>
            </a:r>
            <a:r>
              <a:rPr lang="en-US" sz="1200" i="1" kern="0" dirty="0" err="1"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ws</a:t>
            </a:r>
            <a:r>
              <a:rPr lang="en-US" sz="1200" i="1" kern="0" dirty="0"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 or &gt;12 </a:t>
            </a:r>
            <a:r>
              <a:rPr lang="en-US" sz="1200" i="1" kern="0" dirty="0" err="1"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ws</a:t>
            </a:r>
            <a:r>
              <a:rPr lang="en-US" sz="1200" i="1" kern="0" dirty="0"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 </a:t>
            </a:r>
            <a:r>
              <a:rPr lang="en-US" sz="1050" i="1" kern="0" dirty="0"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(ranging from 5 </a:t>
            </a:r>
            <a:r>
              <a:rPr lang="en-US" sz="1050" i="1" kern="0" dirty="0" err="1"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ws</a:t>
            </a:r>
            <a:r>
              <a:rPr lang="en-US" sz="1050" i="1" kern="0" dirty="0">
                <a:solidFill>
                  <a:srgbClr val="0E2B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itchFamily="34" charset="0"/>
                <a:cs typeface="Segoe UI" pitchFamily="34" charset="0"/>
              </a:rPr>
              <a:t> to 1 year)</a:t>
            </a:r>
            <a:endParaRPr kumimoji="0" lang="it-IT" sz="1200" i="1" u="none" strike="noStrike" kern="0" cap="none" spc="0" normalizeH="0" baseline="0" noProof="0" dirty="0">
              <a:ln>
                <a:noFill/>
              </a:ln>
              <a:solidFill>
                <a:srgbClr val="0E2B7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11EA842B-AF86-4CAA-EF64-30CE29C5CFC1}"/>
              </a:ext>
            </a:extLst>
          </p:cNvPr>
          <p:cNvSpPr/>
          <p:nvPr/>
        </p:nvSpPr>
        <p:spPr>
          <a:xfrm>
            <a:off x="8832304" y="3698243"/>
            <a:ext cx="1800200" cy="259128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mbo 13">
            <a:extLst>
              <a:ext uri="{FF2B5EF4-FFF2-40B4-BE49-F238E27FC236}">
                <a16:creationId xmlns:a16="http://schemas.microsoft.com/office/drawing/2014/main" id="{34758298-FFD7-BD6D-2393-A76CF2C3DC3F}"/>
              </a:ext>
            </a:extLst>
          </p:cNvPr>
          <p:cNvSpPr/>
          <p:nvPr/>
        </p:nvSpPr>
        <p:spPr bwMode="gray">
          <a:xfrm>
            <a:off x="7003173" y="3747050"/>
            <a:ext cx="72008" cy="140201"/>
          </a:xfrm>
          <a:prstGeom prst="diamond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FB5140C-7C9A-8D6F-78B9-BC3722E01AAB}"/>
              </a:ext>
            </a:extLst>
          </p:cNvPr>
          <p:cNvSpPr/>
          <p:nvPr/>
        </p:nvSpPr>
        <p:spPr>
          <a:xfrm>
            <a:off x="8844940" y="5638041"/>
            <a:ext cx="1800200" cy="259128"/>
          </a:xfrm>
          <a:prstGeom prst="rect">
            <a:avLst/>
          </a:prstGeom>
          <a:noFill/>
          <a:ln w="57150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mbo 15">
            <a:extLst>
              <a:ext uri="{FF2B5EF4-FFF2-40B4-BE49-F238E27FC236}">
                <a16:creationId xmlns:a16="http://schemas.microsoft.com/office/drawing/2014/main" id="{8C4B1593-1EF8-160D-CABB-EFDBBC0586B8}"/>
              </a:ext>
            </a:extLst>
          </p:cNvPr>
          <p:cNvSpPr/>
          <p:nvPr/>
        </p:nvSpPr>
        <p:spPr bwMode="gray">
          <a:xfrm>
            <a:off x="6970983" y="5695813"/>
            <a:ext cx="160311" cy="140201"/>
          </a:xfrm>
          <a:prstGeom prst="diamond">
            <a:avLst/>
          </a:prstGeom>
          <a:solidFill>
            <a:srgbClr val="0070C0"/>
          </a:solidFill>
          <a:ln w="9525" cap="flat" cmpd="sng" algn="ctr">
            <a:solidFill>
              <a:srgbClr val="0070C0"/>
            </a:solidFill>
            <a:prstDash val="solid"/>
          </a:ln>
          <a:effectLst/>
        </p:spPr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Marcador de texto 15">
            <a:extLst>
              <a:ext uri="{FF2B5EF4-FFF2-40B4-BE49-F238E27FC236}">
                <a16:creationId xmlns:a16="http://schemas.microsoft.com/office/drawing/2014/main" id="{CE23AE02-FFB6-FBE8-A903-C119BCD98E8E}"/>
              </a:ext>
            </a:extLst>
          </p:cNvPr>
          <p:cNvSpPr txBox="1">
            <a:spLocks/>
          </p:cNvSpPr>
          <p:nvPr/>
        </p:nvSpPr>
        <p:spPr>
          <a:xfrm>
            <a:off x="6240016" y="2111333"/>
            <a:ext cx="2749136" cy="360040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kern="0" dirty="0">
                <a:solidFill>
                  <a:srgbClr val="149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 birth </a:t>
            </a:r>
            <a:r>
              <a:rPr lang="en-GB" sz="2000" kern="0" noProof="0" dirty="0">
                <a:solidFill>
                  <a:srgbClr val="149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</a:t>
            </a:r>
          </a:p>
        </p:txBody>
      </p:sp>
    </p:spTree>
    <p:extLst>
      <p:ext uri="{BB962C8B-B14F-4D97-AF65-F5344CB8AC3E}">
        <p14:creationId xmlns:p14="http://schemas.microsoft.com/office/powerpoint/2010/main" val="404360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 animBg="1"/>
      <p:bldP spid="14" grpId="0" animBg="1"/>
      <p:bldP spid="15" grpId="0" animBg="1"/>
      <p:bldP spid="1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FFBE7-A793-58C3-174D-215C9CD1B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C3080F8-B748-76F0-672F-41BBFF868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79129"/>
            <a:ext cx="4218954" cy="182050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8DE2D703-E0BA-19F9-6FD6-153F67768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612" y="1916832"/>
            <a:ext cx="8506044" cy="484776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D0E9058-5592-2FAB-5D29-E51476F67A80}"/>
              </a:ext>
            </a:extLst>
          </p:cNvPr>
          <p:cNvSpPr/>
          <p:nvPr/>
        </p:nvSpPr>
        <p:spPr>
          <a:xfrm>
            <a:off x="1703512" y="124470"/>
            <a:ext cx="788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C825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2024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587C23C4-64FE-11DA-A33D-29970D697576}"/>
              </a:ext>
            </a:extLst>
          </p:cNvPr>
          <p:cNvSpPr/>
          <p:nvPr/>
        </p:nvSpPr>
        <p:spPr>
          <a:xfrm>
            <a:off x="10085550" y="5932565"/>
            <a:ext cx="1753159" cy="288032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Marcador de texto 15">
            <a:extLst>
              <a:ext uri="{FF2B5EF4-FFF2-40B4-BE49-F238E27FC236}">
                <a16:creationId xmlns:a16="http://schemas.microsoft.com/office/drawing/2014/main" id="{BB428667-F845-CF5A-CE3B-616EBF24E0FD}"/>
              </a:ext>
            </a:extLst>
          </p:cNvPr>
          <p:cNvSpPr txBox="1">
            <a:spLocks/>
          </p:cNvSpPr>
          <p:nvPr/>
        </p:nvSpPr>
        <p:spPr>
          <a:xfrm>
            <a:off x="6249612" y="1323493"/>
            <a:ext cx="2749136" cy="360040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 kern="0" dirty="0">
                <a:solidFill>
                  <a:srgbClr val="149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Miscarriage </a:t>
            </a:r>
            <a:r>
              <a:rPr lang="en-GB" sz="2000" kern="0" noProof="0" dirty="0">
                <a:solidFill>
                  <a:srgbClr val="149B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rate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F3636189-EEB7-C44C-7BAE-5AC0A83C2FE9}"/>
              </a:ext>
            </a:extLst>
          </p:cNvPr>
          <p:cNvSpPr txBox="1"/>
          <p:nvPr/>
        </p:nvSpPr>
        <p:spPr bwMode="gray">
          <a:xfrm>
            <a:off x="407368" y="3284984"/>
            <a:ext cx="2808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NESSUNA DIFFERENZA! </a:t>
            </a:r>
            <a:endParaRPr lang="it-IT" b="1" i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ombo 19">
            <a:extLst>
              <a:ext uri="{FF2B5EF4-FFF2-40B4-BE49-F238E27FC236}">
                <a16:creationId xmlns:a16="http://schemas.microsoft.com/office/drawing/2014/main" id="{92AA5F01-3475-A9DF-9938-772D0DCDB9E3}"/>
              </a:ext>
            </a:extLst>
          </p:cNvPr>
          <p:cNvSpPr/>
          <p:nvPr/>
        </p:nvSpPr>
        <p:spPr bwMode="gray">
          <a:xfrm>
            <a:off x="7434215" y="6014305"/>
            <a:ext cx="189965" cy="156949"/>
          </a:xfrm>
          <a:prstGeom prst="diamond">
            <a:avLst/>
          </a:prstGeom>
          <a:solidFill>
            <a:srgbClr val="C000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329E151D-D108-2DD0-E1C6-BB38BB48057A}"/>
              </a:ext>
            </a:extLst>
          </p:cNvPr>
          <p:cNvSpPr/>
          <p:nvPr/>
        </p:nvSpPr>
        <p:spPr>
          <a:xfrm>
            <a:off x="162345" y="2170294"/>
            <a:ext cx="2460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b="1" dirty="0">
                <a:solidFill>
                  <a:srgbClr val="C825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FERTIL STERIL 2024</a:t>
            </a:r>
          </a:p>
        </p:txBody>
      </p:sp>
    </p:spTree>
    <p:extLst>
      <p:ext uri="{BB962C8B-B14F-4D97-AF65-F5344CB8AC3E}">
        <p14:creationId xmlns:p14="http://schemas.microsoft.com/office/powerpoint/2010/main" val="281180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2501422-B067-3803-7165-6EEA1CA50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8" y="88284"/>
            <a:ext cx="4796789" cy="212578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67CF3D43-F2C1-A0FB-A1AB-3CB0A94CA17F}"/>
              </a:ext>
            </a:extLst>
          </p:cNvPr>
          <p:cNvSpPr/>
          <p:nvPr/>
        </p:nvSpPr>
        <p:spPr>
          <a:xfrm>
            <a:off x="2411402" y="96324"/>
            <a:ext cx="7880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srgbClr val="0F69A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2024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7298BC2-4B56-B9B7-0FE8-AEF97A95B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3284984"/>
            <a:ext cx="10704512" cy="264401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337B6D5F-0DA3-D9BF-0B54-2DF61388828C}"/>
              </a:ext>
            </a:extLst>
          </p:cNvPr>
          <p:cNvSpPr/>
          <p:nvPr/>
        </p:nvSpPr>
        <p:spPr>
          <a:xfrm>
            <a:off x="581285" y="4896055"/>
            <a:ext cx="6662760" cy="288032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mbo 8">
            <a:extLst>
              <a:ext uri="{FF2B5EF4-FFF2-40B4-BE49-F238E27FC236}">
                <a16:creationId xmlns:a16="http://schemas.microsoft.com/office/drawing/2014/main" id="{037AA315-A534-E947-D048-D18927E79046}"/>
              </a:ext>
            </a:extLst>
          </p:cNvPr>
          <p:cNvSpPr/>
          <p:nvPr/>
        </p:nvSpPr>
        <p:spPr bwMode="gray">
          <a:xfrm>
            <a:off x="9070274" y="4896055"/>
            <a:ext cx="360040" cy="216024"/>
          </a:xfrm>
          <a:prstGeom prst="diamond">
            <a:avLst/>
          </a:prstGeom>
          <a:solidFill>
            <a:srgbClr val="C00000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it-IT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Marcador de texto 15">
            <a:extLst>
              <a:ext uri="{FF2B5EF4-FFF2-40B4-BE49-F238E27FC236}">
                <a16:creationId xmlns:a16="http://schemas.microsoft.com/office/drawing/2014/main" id="{5AE97AE2-0D87-13BD-2FFD-38B9B14FF6F0}"/>
              </a:ext>
            </a:extLst>
          </p:cNvPr>
          <p:cNvSpPr txBox="1">
            <a:spLocks/>
          </p:cNvSpPr>
          <p:nvPr/>
        </p:nvSpPr>
        <p:spPr>
          <a:xfrm>
            <a:off x="6009973" y="2860857"/>
            <a:ext cx="2749136" cy="360040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49B5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149B5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ive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149B5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birth rate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1F0FC2F-EC28-4A23-EF8A-6D6852889DDA}"/>
              </a:ext>
            </a:extLst>
          </p:cNvPr>
          <p:cNvSpPr txBox="1"/>
          <p:nvPr/>
        </p:nvSpPr>
        <p:spPr bwMode="gray">
          <a:xfrm>
            <a:off x="8040216" y="1468023"/>
            <a:ext cx="342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39639D">
                    <a:lumMod val="7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NESSUNA DIFFERENZA !</a:t>
            </a:r>
            <a:endParaRPr kumimoji="0" lang="it-IT" sz="1800" b="1" i="1" u="none" strike="noStrike" kern="1200" cap="none" spc="0" normalizeH="0" baseline="0" noProof="0" dirty="0">
              <a:ln>
                <a:noFill/>
              </a:ln>
              <a:solidFill>
                <a:srgbClr val="39639D">
                  <a:lumMod val="7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EF0E7DA-9166-F768-70C8-4835C5F25128}"/>
              </a:ext>
            </a:extLst>
          </p:cNvPr>
          <p:cNvSpPr/>
          <p:nvPr/>
        </p:nvSpPr>
        <p:spPr>
          <a:xfrm>
            <a:off x="5391272" y="389777"/>
            <a:ext cx="6249344" cy="16002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Meta-</a:t>
            </a:r>
            <a:r>
              <a:rPr kumimoji="0" lang="it-IT" sz="1400" b="1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analysis</a:t>
            </a:r>
            <a:endParaRPr kumimoji="0" lang="it-IT" sz="1400" b="1" i="1" u="none" strike="noStrike" kern="0" cap="none" spc="0" normalizeH="0" baseline="0" noProof="0" dirty="0">
              <a:ln>
                <a:noFill/>
              </a:ln>
              <a:solidFill>
                <a:srgbClr val="0E2B79"/>
              </a:solidFill>
              <a:effectLst/>
              <a:uLnTx/>
              <a:uFillTx/>
              <a:latin typeface="Segoe UI" pitchFamily="34" charset="0"/>
              <a:ea typeface="+mn-ea"/>
              <a:cs typeface="Segoe UI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4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6 </a:t>
            </a:r>
            <a:r>
              <a:rPr kumimoji="0" lang="it-IT" sz="1400" b="0" i="1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RCTs</a:t>
            </a:r>
            <a:r>
              <a:rPr kumimoji="0" lang="it-IT" sz="14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 (</a:t>
            </a:r>
            <a:r>
              <a:rPr kumimoji="0" lang="en-US" sz="1400" b="1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1627 women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itchFamily="34" charset="0"/>
                <a:ea typeface="+mn-ea"/>
                <a:cs typeface="Segoe UI" pitchFamily="34" charset="0"/>
              </a:rPr>
              <a:t>with obesity or overweight; studies with only PCOS patients were excluded)</a:t>
            </a:r>
            <a:endParaRPr kumimoji="0" lang="it-IT" sz="1400" b="0" i="1" u="none" strike="noStrike" kern="0" cap="none" spc="0" normalizeH="0" baseline="0" noProof="0" dirty="0">
              <a:ln>
                <a:noFill/>
              </a:ln>
              <a:solidFill>
                <a:srgbClr val="0E2B79"/>
              </a:solidFill>
              <a:effectLst/>
              <a:uLnTx/>
              <a:uFillTx/>
              <a:latin typeface="Segoe UI" pitchFamily="34" charset="0"/>
              <a:ea typeface="+mn-ea"/>
              <a:cs typeface="Segoe UI" pitchFamily="34" charset="0"/>
            </a:endParaRP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C507493-BD24-B561-AA1F-9B6682332C33}"/>
              </a:ext>
            </a:extLst>
          </p:cNvPr>
          <p:cNvCxnSpPr>
            <a:cxnSpLocks/>
          </p:cNvCxnSpPr>
          <p:nvPr/>
        </p:nvCxnSpPr>
        <p:spPr>
          <a:xfrm>
            <a:off x="3062699" y="1034806"/>
            <a:ext cx="129614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EF1DFF7E-3D8F-CFA7-F94C-95CBF5E57480}"/>
              </a:ext>
            </a:extLst>
          </p:cNvPr>
          <p:cNvCxnSpPr>
            <a:cxnSpLocks/>
          </p:cNvCxnSpPr>
          <p:nvPr/>
        </p:nvCxnSpPr>
        <p:spPr>
          <a:xfrm>
            <a:off x="1115258" y="1286978"/>
            <a:ext cx="102030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45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5">
            <a:extLst>
              <a:ext uri="{FF2B5EF4-FFF2-40B4-BE49-F238E27FC236}">
                <a16:creationId xmlns:a16="http://schemas.microsoft.com/office/drawing/2014/main" id="{E6E204C2-54F8-40F7-BC0C-AB52369F6A2D}"/>
              </a:ext>
            </a:extLst>
          </p:cNvPr>
          <p:cNvSpPr txBox="1">
            <a:spLocks/>
          </p:cNvSpPr>
          <p:nvPr/>
        </p:nvSpPr>
        <p:spPr>
          <a:xfrm>
            <a:off x="1074049" y="417744"/>
            <a:ext cx="10062511" cy="990600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Effetti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della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riduzione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del BMI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elevato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sulla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E2B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gravidanza</a:t>
            </a:r>
            <a:endParaRPr kumimoji="0" lang="it-IT" sz="2800" b="1" i="0" u="none" strike="noStrike" kern="0" cap="none" spc="0" normalizeH="0" baseline="0" noProof="0" dirty="0">
              <a:ln>
                <a:noFill/>
              </a:ln>
              <a:solidFill>
                <a:srgbClr val="0E2B79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A40842D-90CD-4D67-F2DD-5F14500D335F}"/>
              </a:ext>
            </a:extLst>
          </p:cNvPr>
          <p:cNvSpPr txBox="1"/>
          <p:nvPr/>
        </p:nvSpPr>
        <p:spPr bwMode="gray">
          <a:xfrm>
            <a:off x="2495600" y="4034589"/>
            <a:ext cx="8640960" cy="1415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2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riduzione del 10% del BMI </a:t>
            </a:r>
            <a:r>
              <a:rPr lang="it-IT" sz="20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</a:t>
            </a:r>
            <a:r>
              <a:rPr lang="it-IT" sz="2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-concezionale è stata associata a una riduzione del 10% del rischio di patologie gravidiche, come diabete gestazionale, </a:t>
            </a:r>
            <a:r>
              <a:rPr lang="it-IT" sz="2000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</a:t>
            </a:r>
            <a:r>
              <a:rPr lang="it-IT" sz="2000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-eclampsia e esiti avversi del parto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68D60C4-3491-9DFC-18CD-A46A13FD0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425" y="1700808"/>
            <a:ext cx="6697010" cy="153373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6F85420-DB7C-0F47-7617-3939A0E3D760}"/>
              </a:ext>
            </a:extLst>
          </p:cNvPr>
          <p:cNvSpPr txBox="1"/>
          <p:nvPr/>
        </p:nvSpPr>
        <p:spPr bwMode="gray">
          <a:xfrm>
            <a:off x="263352" y="6281825"/>
            <a:ext cx="62170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accent2">
                    <a:lumMod val="75000"/>
                  </a:schemeClr>
                </a:solidFill>
              </a:rPr>
              <a:t>Int J </a:t>
            </a:r>
            <a:r>
              <a:rPr lang="it-IT" sz="1400" dirty="0" err="1">
                <a:solidFill>
                  <a:schemeClr val="accent2">
                    <a:lumMod val="75000"/>
                  </a:schemeClr>
                </a:solidFill>
              </a:rPr>
              <a:t>Gynecol</a:t>
            </a:r>
            <a:r>
              <a:rPr lang="it-IT" sz="1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2">
                    <a:lumMod val="75000"/>
                  </a:schemeClr>
                </a:solidFill>
              </a:rPr>
              <a:t>Obstet</a:t>
            </a:r>
            <a:r>
              <a:rPr lang="it-IT" sz="1400" dirty="0">
                <a:solidFill>
                  <a:schemeClr val="accent2">
                    <a:lumMod val="75000"/>
                  </a:schemeClr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884952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A5AF0-7716-7A2E-9BD2-03781DC7C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5">
            <a:extLst>
              <a:ext uri="{FF2B5EF4-FFF2-40B4-BE49-F238E27FC236}">
                <a16:creationId xmlns:a16="http://schemas.microsoft.com/office/drawing/2014/main" id="{379BADCF-4C28-0177-927A-52EBFF49E749}"/>
              </a:ext>
            </a:extLst>
          </p:cNvPr>
          <p:cNvSpPr txBox="1">
            <a:spLocks/>
          </p:cNvSpPr>
          <p:nvPr/>
        </p:nvSpPr>
        <p:spPr>
          <a:xfrm>
            <a:off x="335360" y="1988840"/>
            <a:ext cx="10009112" cy="990600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Obesità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infertilità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Management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dell’obesità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nelle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pazienti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infertili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Obesità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risultati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della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fecondazione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assistita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400" kern="0" dirty="0"/>
              <a:t>E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fficacia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delle strategie di riduzione del peso sui tassi di concepimento naturale e dopo fecondazione assistita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Raccomandazioni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nelle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pazienti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obese candidate ad IVF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D57D19C-D587-85AC-DC80-6CDD6D924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611004"/>
            <a:ext cx="4176464" cy="5794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Topics della relazione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3E828676-D62B-97B9-9243-F50E62ACC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854" y="116632"/>
            <a:ext cx="6252320" cy="21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991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>
            <a:extLst>
              <a:ext uri="{FF2B5EF4-FFF2-40B4-BE49-F238E27FC236}">
                <a16:creationId xmlns:a16="http://schemas.microsoft.com/office/drawing/2014/main" id="{06165CF9-73C6-F468-85FD-4D04F57777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1167"/>
          <a:stretch>
            <a:fillRect/>
          </a:stretch>
        </p:blipFill>
        <p:spPr>
          <a:xfrm>
            <a:off x="608834" y="2626719"/>
            <a:ext cx="10974332" cy="301452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 bwMode="gray">
          <a:xfrm>
            <a:off x="2310032" y="1417694"/>
            <a:ext cx="3009518" cy="93046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it-IT" sz="1200" b="1" kern="0" dirty="0">
                <a:latin typeface="Verdana"/>
              </a:rPr>
              <a:t>Studio retrospettivo: </a:t>
            </a:r>
          </a:p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it-IT" sz="1200" kern="0" dirty="0">
                <a:latin typeface="Verdana"/>
              </a:rPr>
              <a:t>&gt;64.000 donne gravide intervistate durante la gravidanza e fino a 18 mesi dopo la gravidanza</a:t>
            </a:r>
          </a:p>
        </p:txBody>
      </p:sp>
      <p:sp>
        <p:nvSpPr>
          <p:cNvPr id="4" name="Marcador de texto 15">
            <a:extLst>
              <a:ext uri="{FF2B5EF4-FFF2-40B4-BE49-F238E27FC236}">
                <a16:creationId xmlns:a16="http://schemas.microsoft.com/office/drawing/2014/main" id="{A3ED5D10-564B-8247-A75E-E17E03CEAE32}"/>
              </a:ext>
            </a:extLst>
          </p:cNvPr>
          <p:cNvSpPr txBox="1">
            <a:spLocks/>
          </p:cNvSpPr>
          <p:nvPr/>
        </p:nvSpPr>
        <p:spPr>
          <a:xfrm>
            <a:off x="1276474" y="188640"/>
            <a:ext cx="8997950" cy="990600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Obesità</a:t>
            </a:r>
            <a:r>
              <a:rPr kumimoji="0" lang="en-GB" sz="36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 </a:t>
            </a:r>
            <a:r>
              <a:rPr lang="en-GB" sz="3600" kern="0" dirty="0" err="1"/>
              <a:t>infertilità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t="16467" r="16700" b="16467"/>
          <a:stretch/>
        </p:blipFill>
        <p:spPr bwMode="auto">
          <a:xfrm>
            <a:off x="1406553" y="1426659"/>
            <a:ext cx="905392" cy="911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ttangolo 8"/>
          <p:cNvSpPr/>
          <p:nvPr/>
        </p:nvSpPr>
        <p:spPr bwMode="gray">
          <a:xfrm>
            <a:off x="6960096" y="1450016"/>
            <a:ext cx="2808312" cy="720080"/>
          </a:xfrm>
          <a:prstGeom prst="rect">
            <a:avLst/>
          </a:prstGeom>
          <a:solidFill>
            <a:srgbClr val="D4C5D8"/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r>
              <a:rPr lang="it-IT" sz="1200" b="1" kern="0" dirty="0">
                <a:latin typeface="Verdana"/>
              </a:rPr>
              <a:t>Valutazione del </a:t>
            </a:r>
            <a:r>
              <a:rPr lang="it-IT" sz="1200" b="1" i="1" kern="0" dirty="0">
                <a:latin typeface="Verdana"/>
              </a:rPr>
              <a:t>time to </a:t>
            </a:r>
            <a:r>
              <a:rPr lang="it-IT" sz="1200" b="1" i="1" kern="0" dirty="0" err="1">
                <a:latin typeface="Verdana"/>
              </a:rPr>
              <a:t>pregnancy</a:t>
            </a:r>
            <a:r>
              <a:rPr lang="it-IT" sz="1200" b="1" i="1" kern="0" dirty="0">
                <a:latin typeface="Verdana"/>
              </a:rPr>
              <a:t> </a:t>
            </a:r>
            <a:r>
              <a:rPr lang="it-IT" sz="1200" b="1" kern="0" dirty="0">
                <a:latin typeface="Verdana"/>
              </a:rPr>
              <a:t>in coppie con sovrappeso e obesità</a:t>
            </a:r>
          </a:p>
        </p:txBody>
      </p:sp>
      <p:pic>
        <p:nvPicPr>
          <p:cNvPr id="18437" name="Picture 5" descr="9.300 Infertilità Illustrazioni stock, grafiche vettoriali royalty-free e  clip art - iStock | Sesso, Urologo, Tisa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413" y="1216758"/>
            <a:ext cx="1304699" cy="104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276474" y="6165304"/>
            <a:ext cx="36673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err="1">
                <a:solidFill>
                  <a:srgbClr val="0F69AF"/>
                </a:solidFill>
              </a:rPr>
              <a:t>Ramlau</a:t>
            </a:r>
            <a:r>
              <a:rPr lang="it-IT" sz="1100" b="1" dirty="0">
                <a:solidFill>
                  <a:srgbClr val="0F69AF"/>
                </a:solidFill>
              </a:rPr>
              <a:t>-Hansen et al, </a:t>
            </a:r>
            <a:r>
              <a:rPr lang="it-IT" sz="1100" b="1" dirty="0" err="1">
                <a:solidFill>
                  <a:srgbClr val="0F69AF"/>
                </a:solidFill>
              </a:rPr>
              <a:t>Hum</a:t>
            </a:r>
            <a:r>
              <a:rPr lang="it-IT" sz="1100" b="1" dirty="0">
                <a:solidFill>
                  <a:srgbClr val="0F69AF"/>
                </a:solidFill>
              </a:rPr>
              <a:t> </a:t>
            </a:r>
            <a:r>
              <a:rPr lang="it-IT" sz="1100" b="1" dirty="0" err="1">
                <a:solidFill>
                  <a:srgbClr val="0F69AF"/>
                </a:solidFill>
              </a:rPr>
              <a:t>Reprod</a:t>
            </a:r>
            <a:r>
              <a:rPr lang="it-IT" sz="1100" b="1" dirty="0">
                <a:solidFill>
                  <a:srgbClr val="0F69AF"/>
                </a:solidFill>
              </a:rPr>
              <a:t> 2007</a:t>
            </a:r>
          </a:p>
        </p:txBody>
      </p:sp>
      <p:pic>
        <p:nvPicPr>
          <p:cNvPr id="7184" name="Picture 16" descr="Sesso e obesita' 2 - Dago fotogalle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2287" y="14645"/>
            <a:ext cx="1799713" cy="203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48657C3E-F46E-A556-562D-23257A0D3815}"/>
              </a:ext>
            </a:extLst>
          </p:cNvPr>
          <p:cNvSpPr/>
          <p:nvPr/>
        </p:nvSpPr>
        <p:spPr bwMode="gray">
          <a:xfrm>
            <a:off x="3056725" y="5288587"/>
            <a:ext cx="576064" cy="36004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CFF1C0D-5922-4F7B-75C8-56AFAE9A85EB}"/>
              </a:ext>
            </a:extLst>
          </p:cNvPr>
          <p:cNvSpPr/>
          <p:nvPr/>
        </p:nvSpPr>
        <p:spPr bwMode="gray">
          <a:xfrm>
            <a:off x="9627383" y="5288587"/>
            <a:ext cx="504056" cy="352656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8732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95450-894D-4C29-BD0E-70E9F0B57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4DB40F5-0BF1-6F40-1E9D-C94032B9A3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51" t="7341" r="28255" b="63383"/>
          <a:stretch/>
        </p:blipFill>
        <p:spPr>
          <a:xfrm>
            <a:off x="433862" y="256946"/>
            <a:ext cx="5768916" cy="208823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3F7B017-A797-54C0-A7BA-F60B9BDDF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996" y="2780928"/>
            <a:ext cx="5595174" cy="3288763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8C7CCD63-0388-2F29-55DF-B47356CC64A8}"/>
              </a:ext>
            </a:extLst>
          </p:cNvPr>
          <p:cNvSpPr/>
          <p:nvPr/>
        </p:nvSpPr>
        <p:spPr bwMode="gray">
          <a:xfrm>
            <a:off x="2124988" y="2780928"/>
            <a:ext cx="5688632" cy="1080120"/>
          </a:xfrm>
          <a:prstGeom prst="rect">
            <a:avLst/>
          </a:prstGeom>
          <a:solidFill>
            <a:schemeClr val="accent1">
              <a:alpha val="4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it-IT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17EAB6D-7BAD-6C79-21EC-E8FF2410AF9A}"/>
              </a:ext>
            </a:extLst>
          </p:cNvPr>
          <p:cNvSpPr/>
          <p:nvPr/>
        </p:nvSpPr>
        <p:spPr bwMode="gray">
          <a:xfrm>
            <a:off x="2131092" y="3861048"/>
            <a:ext cx="3018232" cy="360040"/>
          </a:xfrm>
          <a:prstGeom prst="rect">
            <a:avLst/>
          </a:prstGeom>
          <a:solidFill>
            <a:schemeClr val="accent1">
              <a:alpha val="4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it-IT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2DA0641-CFBB-472E-7C4D-4F716A3DFD5F}"/>
              </a:ext>
            </a:extLst>
          </p:cNvPr>
          <p:cNvSpPr/>
          <p:nvPr/>
        </p:nvSpPr>
        <p:spPr bwMode="gray">
          <a:xfrm>
            <a:off x="2124988" y="4208416"/>
            <a:ext cx="5688632" cy="730904"/>
          </a:xfrm>
          <a:prstGeom prst="rect">
            <a:avLst/>
          </a:prstGeom>
          <a:solidFill>
            <a:srgbClr val="FFC000">
              <a:alpha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it-IT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29249ED3-1FC8-403D-1FA5-CAEBD56BCEC0}"/>
              </a:ext>
            </a:extLst>
          </p:cNvPr>
          <p:cNvSpPr/>
          <p:nvPr/>
        </p:nvSpPr>
        <p:spPr bwMode="gray">
          <a:xfrm>
            <a:off x="5149324" y="3859200"/>
            <a:ext cx="2659472" cy="349216"/>
          </a:xfrm>
          <a:prstGeom prst="rect">
            <a:avLst/>
          </a:prstGeom>
          <a:solidFill>
            <a:srgbClr val="FFC000">
              <a:alpha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it-IT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1C229A36-1E79-5704-EA49-3DFD18AC8347}"/>
              </a:ext>
            </a:extLst>
          </p:cNvPr>
          <p:cNvSpPr/>
          <p:nvPr/>
        </p:nvSpPr>
        <p:spPr bwMode="gray">
          <a:xfrm>
            <a:off x="9912424" y="3637410"/>
            <a:ext cx="1440160" cy="324036"/>
          </a:xfrm>
          <a:prstGeom prst="rect">
            <a:avLst/>
          </a:prstGeom>
          <a:solidFill>
            <a:schemeClr val="bg1">
              <a:alpha val="4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it-IT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8084ACE4-E1D3-46B8-3800-1BB0E57631C9}"/>
              </a:ext>
            </a:extLst>
          </p:cNvPr>
          <p:cNvSpPr/>
          <p:nvPr/>
        </p:nvSpPr>
        <p:spPr bwMode="gray">
          <a:xfrm>
            <a:off x="2124988" y="4942621"/>
            <a:ext cx="4600199" cy="358587"/>
          </a:xfrm>
          <a:prstGeom prst="rect">
            <a:avLst/>
          </a:prstGeom>
          <a:solidFill>
            <a:srgbClr val="FFC000">
              <a:alpha val="40000"/>
            </a:srgbClr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prstClr val="white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it-IT" sz="160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588D2FF-3C54-A39D-6A74-D02ED7154D06}"/>
              </a:ext>
            </a:extLst>
          </p:cNvPr>
          <p:cNvSpPr/>
          <p:nvPr/>
        </p:nvSpPr>
        <p:spPr>
          <a:xfrm>
            <a:off x="3215680" y="332656"/>
            <a:ext cx="7880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>
                <a:solidFill>
                  <a:srgbClr val="0F69AF"/>
                </a:solidFill>
              </a:rPr>
              <a:t>2017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9C2D316F-D46D-C708-1AAA-1DD94D77CDC1}"/>
              </a:ext>
            </a:extLst>
          </p:cNvPr>
          <p:cNvCxnSpPr>
            <a:cxnSpLocks/>
          </p:cNvCxnSpPr>
          <p:nvPr/>
        </p:nvCxnSpPr>
        <p:spPr>
          <a:xfrm flipV="1">
            <a:off x="4969304" y="3796445"/>
            <a:ext cx="972108" cy="1848"/>
          </a:xfrm>
          <a:prstGeom prst="line">
            <a:avLst/>
          </a:prstGeom>
          <a:ln w="381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AB527BD-AD21-88E9-2E5B-836C764DCB94}"/>
              </a:ext>
            </a:extLst>
          </p:cNvPr>
          <p:cNvSpPr txBox="1"/>
          <p:nvPr/>
        </p:nvSpPr>
        <p:spPr bwMode="gray">
          <a:xfrm>
            <a:off x="4369771" y="245312"/>
            <a:ext cx="68447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b="1" i="0" dirty="0">
                <a:solidFill>
                  <a:srgbClr val="EB0F17"/>
                </a:solidFill>
                <a:effectLst/>
                <a:latin typeface="Arial" panose="020B0604020202020204" pitchFamily="34" charset="0"/>
              </a:rPr>
              <a:t>Australian and New Zealand Journal of Obstetrics and </a:t>
            </a:r>
            <a:r>
              <a:rPr lang="en-US" sz="1600" b="1" i="0" dirty="0" err="1">
                <a:solidFill>
                  <a:srgbClr val="EB0F17"/>
                </a:solidFill>
                <a:effectLst/>
                <a:latin typeface="Arial" panose="020B0604020202020204" pitchFamily="34" charset="0"/>
              </a:rPr>
              <a:t>Gynaecology</a:t>
            </a:r>
            <a:endParaRPr lang="it-IT" sz="1600" dirty="0">
              <a:solidFill>
                <a:srgbClr val="EB0F17"/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89EC753-FF58-9727-C11D-EBF76F93F05A}"/>
              </a:ext>
            </a:extLst>
          </p:cNvPr>
          <p:cNvSpPr txBox="1"/>
          <p:nvPr/>
        </p:nvSpPr>
        <p:spPr bwMode="gray">
          <a:xfrm>
            <a:off x="6312024" y="931234"/>
            <a:ext cx="56886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Royal Australian and New Zealand College of Obstetricians and </a:t>
            </a:r>
            <a:r>
              <a:rPr lang="en-US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Gynaecologists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(RANZCOG)</a:t>
            </a:r>
            <a:endParaRPr lang="it-IT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811203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2554736-9EF4-EF6D-DFE8-C346C095F7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4100"/>
          <a:stretch>
            <a:fillRect/>
          </a:stretch>
        </p:blipFill>
        <p:spPr>
          <a:xfrm>
            <a:off x="189239" y="1484784"/>
            <a:ext cx="3775587" cy="36004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4A03B7D-F1D4-40D4-EB8C-3A154F28D2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5575"/>
          <a:stretch>
            <a:fillRect/>
          </a:stretch>
        </p:blipFill>
        <p:spPr>
          <a:xfrm>
            <a:off x="263352" y="2631692"/>
            <a:ext cx="5328592" cy="1254227"/>
          </a:xfrm>
          <a:prstGeom prst="rect">
            <a:avLst/>
          </a:prstGeom>
        </p:spPr>
      </p:pic>
      <p:pic>
        <p:nvPicPr>
          <p:cNvPr id="2054" name="Picture 6" descr="NICE pubblica uno standard di qualità completo per la FASD » AIDEFAD - ETS">
            <a:extLst>
              <a:ext uri="{FF2B5EF4-FFF2-40B4-BE49-F238E27FC236}">
                <a16:creationId xmlns:a16="http://schemas.microsoft.com/office/drawing/2014/main" id="{C88E7981-3FBF-5BB0-BAD0-F7C9CE822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55" y="136062"/>
            <a:ext cx="1935687" cy="104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DD248481-BB7F-02C2-CA92-BEAB063B2FC3}"/>
              </a:ext>
            </a:extLst>
          </p:cNvPr>
          <p:cNvGrpSpPr/>
          <p:nvPr/>
        </p:nvGrpSpPr>
        <p:grpSpPr>
          <a:xfrm>
            <a:off x="5779186" y="476672"/>
            <a:ext cx="6380730" cy="4850501"/>
            <a:chOff x="5811270" y="476672"/>
            <a:chExt cx="6380730" cy="4850501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A048A025-626E-B293-964A-BBFD74885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11270" y="476672"/>
              <a:ext cx="5976664" cy="2801561"/>
            </a:xfrm>
            <a:prstGeom prst="rect">
              <a:avLst/>
            </a:prstGeom>
          </p:spPr>
        </p:pic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E28F2D58-2435-1635-CC41-81C96B2B1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67553" y="4393281"/>
              <a:ext cx="6324447" cy="807742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0B94C894-CBB2-F4F8-7947-D464C2016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2907" y="3694190"/>
              <a:ext cx="5152103" cy="383458"/>
            </a:xfrm>
            <a:prstGeom prst="rect">
              <a:avLst/>
            </a:prstGeom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BAA5D66E-D033-C845-24CF-1499F6DC9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25662" y="5074873"/>
              <a:ext cx="3063642" cy="252300"/>
            </a:xfrm>
            <a:prstGeom prst="rect">
              <a:avLst/>
            </a:prstGeom>
          </p:spPr>
        </p:pic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F280A24C-19D9-0F7C-D3B4-AB5B619AD2D3}"/>
                </a:ext>
              </a:extLst>
            </p:cNvPr>
            <p:cNvSpPr/>
            <p:nvPr/>
          </p:nvSpPr>
          <p:spPr>
            <a:xfrm>
              <a:off x="8405577" y="610812"/>
              <a:ext cx="103487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600" b="1" dirty="0">
                  <a:solidFill>
                    <a:srgbClr val="0F69AF"/>
                  </a:solidFill>
                </a:rPr>
                <a:t>2024</a:t>
              </a:r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6DB5D60F-1008-E4E7-AF4F-D4EDC924193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26070"/>
          <a:stretch>
            <a:fillRect/>
          </a:stretch>
        </p:blipFill>
        <p:spPr>
          <a:xfrm>
            <a:off x="2631476" y="141381"/>
            <a:ext cx="2140269" cy="1254227"/>
          </a:xfrm>
          <a:prstGeom prst="rect">
            <a:avLst/>
          </a:prstGeom>
        </p:spPr>
      </p:pic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CA557F6D-A724-B939-2EA5-E526E29C2E9B}"/>
              </a:ext>
            </a:extLst>
          </p:cNvPr>
          <p:cNvCxnSpPr>
            <a:cxnSpLocks/>
          </p:cNvCxnSpPr>
          <p:nvPr/>
        </p:nvCxnSpPr>
        <p:spPr>
          <a:xfrm>
            <a:off x="8508124" y="4869160"/>
            <a:ext cx="352839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330EF039-75A1-6F1E-1D46-FDAA09F625FB}"/>
              </a:ext>
            </a:extLst>
          </p:cNvPr>
          <p:cNvCxnSpPr>
            <a:cxnSpLocks/>
          </p:cNvCxnSpPr>
          <p:nvPr/>
        </p:nvCxnSpPr>
        <p:spPr>
          <a:xfrm>
            <a:off x="5951984" y="5074873"/>
            <a:ext cx="3687652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6CB00B37-BC54-6DDF-3DD0-A54D026461D0}"/>
              </a:ext>
            </a:extLst>
          </p:cNvPr>
          <p:cNvCxnSpPr>
            <a:cxnSpLocks/>
          </p:cNvCxnSpPr>
          <p:nvPr/>
        </p:nvCxnSpPr>
        <p:spPr>
          <a:xfrm>
            <a:off x="4789675" y="3483078"/>
            <a:ext cx="676183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1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1BD976A-A31B-7148-5B58-AA38518D9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" y="0"/>
            <a:ext cx="8255258" cy="264043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4A8E183-6E87-AF7A-C061-776ADA4BD7A8}"/>
              </a:ext>
            </a:extLst>
          </p:cNvPr>
          <p:cNvSpPr/>
          <p:nvPr/>
        </p:nvSpPr>
        <p:spPr>
          <a:xfrm>
            <a:off x="481917" y="2766066"/>
            <a:ext cx="7880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CD0F47"/>
                </a:solidFill>
              </a:rPr>
              <a:t>2021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808F1D7-D531-75B9-4024-058412F98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17" y="3848677"/>
            <a:ext cx="4731026" cy="1808922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A7FD9C3C-FD41-856C-E77C-FF34907C201A}"/>
              </a:ext>
            </a:extLst>
          </p:cNvPr>
          <p:cNvCxnSpPr>
            <a:cxnSpLocks/>
          </p:cNvCxnSpPr>
          <p:nvPr/>
        </p:nvCxnSpPr>
        <p:spPr>
          <a:xfrm>
            <a:off x="1778349" y="4952924"/>
            <a:ext cx="331208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E84CB12E-5279-EA24-8D41-6B929437137B}"/>
              </a:ext>
            </a:extLst>
          </p:cNvPr>
          <p:cNvCxnSpPr>
            <a:cxnSpLocks/>
          </p:cNvCxnSpPr>
          <p:nvPr/>
        </p:nvCxnSpPr>
        <p:spPr>
          <a:xfrm>
            <a:off x="842245" y="5191563"/>
            <a:ext cx="1799912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pSp>
        <p:nvGrpSpPr>
          <p:cNvPr id="10" name="Gruppo 9">
            <a:extLst>
              <a:ext uri="{FF2B5EF4-FFF2-40B4-BE49-F238E27FC236}">
                <a16:creationId xmlns:a16="http://schemas.microsoft.com/office/drawing/2014/main" id="{1E39FE6B-2A9D-0486-7B63-D7EA6D0AB6A6}"/>
              </a:ext>
            </a:extLst>
          </p:cNvPr>
          <p:cNvGrpSpPr/>
          <p:nvPr/>
        </p:nvGrpSpPr>
        <p:grpSpPr>
          <a:xfrm>
            <a:off x="6076259" y="3079922"/>
            <a:ext cx="4467225" cy="3549198"/>
            <a:chOff x="5878611" y="3110839"/>
            <a:chExt cx="4467225" cy="3549198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1267BFCE-FEDB-8B0A-9512-75DFAB961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78611" y="3697762"/>
              <a:ext cx="4467225" cy="2962275"/>
            </a:xfrm>
            <a:prstGeom prst="rect">
              <a:avLst/>
            </a:prstGeom>
          </p:spPr>
        </p:pic>
        <p:sp>
          <p:nvSpPr>
            <p:cNvPr id="12" name="Freccia a destra 11">
              <a:extLst>
                <a:ext uri="{FF2B5EF4-FFF2-40B4-BE49-F238E27FC236}">
                  <a16:creationId xmlns:a16="http://schemas.microsoft.com/office/drawing/2014/main" id="{07EA7F73-EDD8-5A26-83C6-EBE5481D6C44}"/>
                </a:ext>
              </a:extLst>
            </p:cNvPr>
            <p:cNvSpPr/>
            <p:nvPr/>
          </p:nvSpPr>
          <p:spPr bwMode="gray">
            <a:xfrm rot="3803818">
              <a:off x="6484314" y="3235631"/>
              <a:ext cx="504056" cy="254472"/>
            </a:xfrm>
            <a:prstGeom prst="rightArrow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 anchorCtr="0"/>
            <a:lstStyle/>
            <a:p>
              <a:pPr marL="0" indent="0" algn="ctr">
                <a:spcBef>
                  <a:spcPts val="300"/>
                </a:spcBef>
                <a:spcAft>
                  <a:spcPts val="3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None/>
              </a:pPr>
              <a:endParaRPr lang="it-IT" sz="1600" kern="0" dirty="0" err="1">
                <a:solidFill>
                  <a:srgbClr val="FFFFFF"/>
                </a:solidFill>
                <a:latin typeface="Verdana"/>
              </a:endParaRPr>
            </a:p>
          </p:txBody>
        </p:sp>
        <p:cxnSp>
          <p:nvCxnSpPr>
            <p:cNvPr id="13" name="Connettore diritto 12">
              <a:extLst>
                <a:ext uri="{FF2B5EF4-FFF2-40B4-BE49-F238E27FC236}">
                  <a16:creationId xmlns:a16="http://schemas.microsoft.com/office/drawing/2014/main" id="{2D6D1034-9EA3-90E3-3FB9-51D7C2F9A1BF}"/>
                </a:ext>
              </a:extLst>
            </p:cNvPr>
            <p:cNvCxnSpPr>
              <a:cxnSpLocks/>
            </p:cNvCxnSpPr>
            <p:nvPr/>
          </p:nvCxnSpPr>
          <p:spPr>
            <a:xfrm>
              <a:off x="6148713" y="4092582"/>
              <a:ext cx="3834354" cy="0"/>
            </a:xfrm>
            <a:prstGeom prst="line">
              <a:avLst/>
            </a:prstGeom>
            <a:ln w="381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5" name="Connettore diritto 14">
              <a:extLst>
                <a:ext uri="{FF2B5EF4-FFF2-40B4-BE49-F238E27FC236}">
                  <a16:creationId xmlns:a16="http://schemas.microsoft.com/office/drawing/2014/main" id="{092C6E10-CF23-9A39-D368-15199DB928D1}"/>
                </a:ext>
              </a:extLst>
            </p:cNvPr>
            <p:cNvCxnSpPr>
              <a:cxnSpLocks/>
            </p:cNvCxnSpPr>
            <p:nvPr/>
          </p:nvCxnSpPr>
          <p:spPr>
            <a:xfrm>
              <a:off x="8668993" y="3878475"/>
              <a:ext cx="1584176" cy="0"/>
            </a:xfrm>
            <a:prstGeom prst="line">
              <a:avLst/>
            </a:prstGeom>
            <a:ln w="381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7" name="Connettore diritto 16">
              <a:extLst>
                <a:ext uri="{FF2B5EF4-FFF2-40B4-BE49-F238E27FC236}">
                  <a16:creationId xmlns:a16="http://schemas.microsoft.com/office/drawing/2014/main" id="{C5328A3D-D6C4-AC56-5381-8BCA1A625871}"/>
                </a:ext>
              </a:extLst>
            </p:cNvPr>
            <p:cNvCxnSpPr>
              <a:cxnSpLocks/>
            </p:cNvCxnSpPr>
            <p:nvPr/>
          </p:nvCxnSpPr>
          <p:spPr>
            <a:xfrm>
              <a:off x="8668993" y="5133792"/>
              <a:ext cx="1584176" cy="0"/>
            </a:xfrm>
            <a:prstGeom prst="line">
              <a:avLst/>
            </a:prstGeom>
            <a:ln w="381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9B1E90BF-DE87-B629-4BB3-22CC376AE894}"/>
                </a:ext>
              </a:extLst>
            </p:cNvPr>
            <p:cNvCxnSpPr>
              <a:cxnSpLocks/>
            </p:cNvCxnSpPr>
            <p:nvPr/>
          </p:nvCxnSpPr>
          <p:spPr>
            <a:xfrm>
              <a:off x="6111804" y="5349444"/>
              <a:ext cx="4141365" cy="0"/>
            </a:xfrm>
            <a:prstGeom prst="line">
              <a:avLst/>
            </a:prstGeom>
            <a:ln w="381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id="{51C4BA11-E0EC-D974-1D12-30C740C42ED1}"/>
                </a:ext>
              </a:extLst>
            </p:cNvPr>
            <p:cNvCxnSpPr>
              <a:cxnSpLocks/>
            </p:cNvCxnSpPr>
            <p:nvPr/>
          </p:nvCxnSpPr>
          <p:spPr>
            <a:xfrm>
              <a:off x="7220198" y="6173766"/>
              <a:ext cx="2114797" cy="0"/>
            </a:xfrm>
            <a:prstGeom prst="line">
              <a:avLst/>
            </a:prstGeom>
            <a:ln w="3810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694E6474-2FC1-E6AA-2153-6C05B0DAD7C4}"/>
              </a:ext>
            </a:extLst>
          </p:cNvPr>
          <p:cNvGrpSpPr/>
          <p:nvPr/>
        </p:nvGrpSpPr>
        <p:grpSpPr>
          <a:xfrm>
            <a:off x="8112224" y="81420"/>
            <a:ext cx="3981446" cy="3393764"/>
            <a:chOff x="3114675" y="116632"/>
            <a:chExt cx="5962650" cy="6565184"/>
          </a:xfrm>
        </p:grpSpPr>
        <p:pic>
          <p:nvPicPr>
            <p:cNvPr id="24" name="Picture 2" descr="Personale medico, medici e infermieri in ospedale | Vettore Premium">
              <a:extLst>
                <a:ext uri="{FF2B5EF4-FFF2-40B4-BE49-F238E27FC236}">
                  <a16:creationId xmlns:a16="http://schemas.microsoft.com/office/drawing/2014/main" id="{4EDB9A23-C681-04F9-11FF-696A767CB5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54" t="52095"/>
            <a:stretch>
              <a:fillRect/>
            </a:stretch>
          </p:blipFill>
          <p:spPr bwMode="auto">
            <a:xfrm>
              <a:off x="4654209" y="3661922"/>
              <a:ext cx="2954249" cy="2847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Personale medico, medici e infermieri in ospedale | Vettore Premium">
              <a:extLst>
                <a:ext uri="{FF2B5EF4-FFF2-40B4-BE49-F238E27FC236}">
                  <a16:creationId xmlns:a16="http://schemas.microsoft.com/office/drawing/2014/main" id="{AEA133E4-ADB7-9B0B-0E31-33C45A379C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211"/>
            <a:stretch>
              <a:fillRect/>
            </a:stretch>
          </p:blipFill>
          <p:spPr bwMode="auto">
            <a:xfrm>
              <a:off x="3114675" y="116632"/>
              <a:ext cx="5962650" cy="2899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C60CC876-1921-B39C-0933-89D35293EB16}"/>
                </a:ext>
              </a:extLst>
            </p:cNvPr>
            <p:cNvSpPr/>
            <p:nvPr/>
          </p:nvSpPr>
          <p:spPr bwMode="gray">
            <a:xfrm>
              <a:off x="3768934" y="3087284"/>
              <a:ext cx="1771079" cy="40199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0" indent="0" algn="ctr">
                <a:spcBef>
                  <a:spcPts val="300"/>
                </a:spcBef>
                <a:spcAft>
                  <a:spcPts val="3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None/>
              </a:pPr>
              <a:r>
                <a:rPr lang="it-IT" sz="1200" kern="0" dirty="0">
                  <a:solidFill>
                    <a:srgbClr val="FFFFFF"/>
                  </a:solidFill>
                  <a:latin typeface="Verdana"/>
                </a:rPr>
                <a:t>Ginecologo</a:t>
              </a:r>
            </a:p>
          </p:txBody>
        </p:sp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323ACA9F-B17B-ACDF-25E6-F361C81CEC11}"/>
                </a:ext>
              </a:extLst>
            </p:cNvPr>
            <p:cNvSpPr/>
            <p:nvPr/>
          </p:nvSpPr>
          <p:spPr bwMode="gray">
            <a:xfrm>
              <a:off x="6717001" y="3035870"/>
              <a:ext cx="1940092" cy="43193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0" indent="0" algn="ctr">
                <a:spcBef>
                  <a:spcPts val="300"/>
                </a:spcBef>
                <a:spcAft>
                  <a:spcPts val="3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None/>
              </a:pPr>
              <a:r>
                <a:rPr lang="it-IT" sz="1200" kern="0" dirty="0">
                  <a:solidFill>
                    <a:srgbClr val="FFFFFF"/>
                  </a:solidFill>
                  <a:latin typeface="Verdana"/>
                </a:rPr>
                <a:t>Nutrizionista</a:t>
              </a:r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0635FE53-1EB7-A16C-5E4A-937AD7621BF1}"/>
                </a:ext>
              </a:extLst>
            </p:cNvPr>
            <p:cNvSpPr/>
            <p:nvPr/>
          </p:nvSpPr>
          <p:spPr bwMode="gray">
            <a:xfrm>
              <a:off x="4842075" y="6288255"/>
              <a:ext cx="2422612" cy="39356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 anchorCtr="0"/>
            <a:lstStyle/>
            <a:p>
              <a:pPr marL="0" indent="0" algn="ctr">
                <a:spcBef>
                  <a:spcPts val="300"/>
                </a:spcBef>
                <a:spcAft>
                  <a:spcPts val="300"/>
                </a:spcAft>
                <a:buClr>
                  <a:schemeClr val="bg1"/>
                </a:buClr>
                <a:buSzPct val="100000"/>
                <a:buFont typeface="Arial" panose="020B0604020202020204" pitchFamily="34" charset="0"/>
                <a:buNone/>
              </a:pPr>
              <a:r>
                <a:rPr lang="it-IT" sz="1100" kern="0" dirty="0">
                  <a:solidFill>
                    <a:srgbClr val="FFFFFF"/>
                  </a:solidFill>
                  <a:latin typeface="Verdana"/>
                </a:rPr>
                <a:t>Chirurgo bariatrico</a:t>
              </a:r>
            </a:p>
          </p:txBody>
        </p:sp>
      </p:grp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608916AB-7820-8680-B256-C29E43E5FD5A}"/>
              </a:ext>
            </a:extLst>
          </p:cNvPr>
          <p:cNvCxnSpPr>
            <a:cxnSpLocks/>
          </p:cNvCxnSpPr>
          <p:nvPr/>
        </p:nvCxnSpPr>
        <p:spPr>
          <a:xfrm>
            <a:off x="767408" y="4536015"/>
            <a:ext cx="4242528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0508FB5-C918-24ED-C728-551DDFA68B69}"/>
              </a:ext>
            </a:extLst>
          </p:cNvPr>
          <p:cNvCxnSpPr>
            <a:cxnSpLocks/>
          </p:cNvCxnSpPr>
          <p:nvPr/>
        </p:nvCxnSpPr>
        <p:spPr>
          <a:xfrm>
            <a:off x="767408" y="4725144"/>
            <a:ext cx="360040" cy="0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240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À emporter illustration de vecteur. Illustration du japonais - 68135344">
            <a:extLst>
              <a:ext uri="{FF2B5EF4-FFF2-40B4-BE49-F238E27FC236}">
                <a16:creationId xmlns:a16="http://schemas.microsoft.com/office/drawing/2014/main" id="{9148BFA0-7633-6E4C-70D6-A5BDB87A5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/>
          <a:stretch/>
        </p:blipFill>
        <p:spPr bwMode="auto">
          <a:xfrm>
            <a:off x="10946448" y="629187"/>
            <a:ext cx="1241015" cy="1484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1 6">
            <a:extLst>
              <a:ext uri="{FF2B5EF4-FFF2-40B4-BE49-F238E27FC236}">
                <a16:creationId xmlns:a16="http://schemas.microsoft.com/office/drawing/2014/main" id="{152E4003-2742-5544-B06D-7ECBCE2FD078}"/>
              </a:ext>
            </a:extLst>
          </p:cNvPr>
          <p:cNvCxnSpPr>
            <a:cxnSpLocks/>
          </p:cNvCxnSpPr>
          <p:nvPr/>
        </p:nvCxnSpPr>
        <p:spPr>
          <a:xfrm>
            <a:off x="0" y="605387"/>
            <a:ext cx="12192000" cy="0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id="{4E5BD7A3-00A9-7604-C0C3-AA0C8C338982}"/>
              </a:ext>
            </a:extLst>
          </p:cNvPr>
          <p:cNvSpPr/>
          <p:nvPr/>
        </p:nvSpPr>
        <p:spPr>
          <a:xfrm>
            <a:off x="2639616" y="404664"/>
            <a:ext cx="7272808" cy="400110"/>
          </a:xfrm>
          <a:prstGeom prst="rect">
            <a:avLst/>
          </a:prstGeom>
          <a:solidFill>
            <a:sysClr val="window" lastClr="FFFFFF"/>
          </a:solidFill>
          <a:ln w="28575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000" b="1" kern="0" dirty="0">
                <a:solidFill>
                  <a:srgbClr val="C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TAKE HOME MESSAGES</a:t>
            </a:r>
            <a:endParaRPr lang="it-IT" sz="2000" b="1" kern="0" dirty="0">
              <a:solidFill>
                <a:srgbClr val="0070C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AC5C21B-0A5C-2267-562A-C692B46444A5}"/>
              </a:ext>
            </a:extLst>
          </p:cNvPr>
          <p:cNvSpPr txBox="1"/>
          <p:nvPr/>
        </p:nvSpPr>
        <p:spPr>
          <a:xfrm>
            <a:off x="695400" y="2137769"/>
            <a:ext cx="10801200" cy="3364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L’obesità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associa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ad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infertilità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anovulatoria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più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bassi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tassi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gravidanza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sia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naturale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dopo IVF. </a:t>
            </a:r>
          </a:p>
          <a:p>
            <a:pPr algn="just">
              <a:lnSpc>
                <a:spcPct val="150000"/>
              </a:lnSpc>
            </a:pPr>
            <a:endParaRPr lang="en-US" dirty="0">
              <a:solidFill>
                <a:srgbClr val="0E2B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Gli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interventi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per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trattare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l’obesità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riducono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tassi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anovulazione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cronica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livelli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testosterone e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rischi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patologie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gravidanza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ma non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sembrano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determinare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un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miglioramento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del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tasso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bambini in braccio dopo IVF.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solidFill>
                <a:srgbClr val="0E2B79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attento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counselling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multidisciplinare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dovrebbe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sempre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essere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proposto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alle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pazienti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obese con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infertilità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ponendo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la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dovuta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attenzione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ai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rischi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di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complicanze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della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gravidanza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dirty="0" err="1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obesità</a:t>
            </a:r>
            <a:r>
              <a:rPr lang="en-US" dirty="0">
                <a:solidFill>
                  <a:srgbClr val="0E2B79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-correlate.</a:t>
            </a:r>
          </a:p>
        </p:txBody>
      </p:sp>
    </p:spTree>
    <p:extLst>
      <p:ext uri="{BB962C8B-B14F-4D97-AF65-F5344CB8AC3E}">
        <p14:creationId xmlns:p14="http://schemas.microsoft.com/office/powerpoint/2010/main" val="28198427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180+ Foto Di Thank You For Your Attention Foto stock, immagini e fotografie  royalty-free - iStock">
            <a:extLst>
              <a:ext uri="{FF2B5EF4-FFF2-40B4-BE49-F238E27FC236}">
                <a16:creationId xmlns:a16="http://schemas.microsoft.com/office/drawing/2014/main" id="{05D8B963-FA83-13EE-A295-72401DB0F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1590675"/>
            <a:ext cx="5829300" cy="367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3546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 descr="C:\Users\Utente\Desktop\foto per slide\Dott. Giovanni Licata.jpg"/>
          <p:cNvPicPr/>
          <p:nvPr/>
        </p:nvPicPr>
        <p:blipFill rotWithShape="1">
          <a:blip r:embed="rId3" cstate="print"/>
          <a:srcRect r="8406"/>
          <a:stretch/>
        </p:blipFill>
        <p:spPr bwMode="auto">
          <a:xfrm>
            <a:off x="4357678" y="4571684"/>
            <a:ext cx="1582013" cy="16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magine 17" descr="C:\Users\Utente\Desktop\foto per slide\Dott. Piero Scaglione.jpg"/>
          <p:cNvPicPr/>
          <p:nvPr/>
        </p:nvPicPr>
        <p:blipFill rotWithShape="1">
          <a:blip r:embed="rId4" cstate="print"/>
          <a:srcRect l="6110" r="-1"/>
          <a:stretch/>
        </p:blipFill>
        <p:spPr bwMode="auto">
          <a:xfrm>
            <a:off x="892153" y="2342388"/>
            <a:ext cx="1689230" cy="1809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magine 18" descr="C:\Users\Utente\Desktop\foto per slide\PUC_7977.jpg"/>
          <p:cNvPicPr/>
          <p:nvPr/>
        </p:nvPicPr>
        <p:blipFill rotWithShape="1">
          <a:blip r:embed="rId5" cstate="print"/>
          <a:srcRect l="14543" r="5457" b="40972"/>
          <a:stretch/>
        </p:blipFill>
        <p:spPr bwMode="auto">
          <a:xfrm>
            <a:off x="5015031" y="2356153"/>
            <a:ext cx="1523999" cy="18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magine 19" descr="C:\Users\Utente\Desktop\foto per slide\Dott.ssa Daniela Bagnasco.jpg"/>
          <p:cNvPicPr/>
          <p:nvPr/>
        </p:nvPicPr>
        <p:blipFill rotWithShape="1">
          <a:blip r:embed="rId6" cstate="print"/>
          <a:srcRect l="3466" t="9994" r="26632" b="42106"/>
          <a:stretch/>
        </p:blipFill>
        <p:spPr bwMode="auto">
          <a:xfrm>
            <a:off x="2441817" y="4571684"/>
            <a:ext cx="1666717" cy="16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Immagine 20" descr="C:\Users\Utente\Desktop\foto per slide\Dott.ssa Daniela Giambelluca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4936" y="228185"/>
            <a:ext cx="1587497" cy="18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Immagine 22" descr="C:\Users\Utente\Desktop\foto per slide\Prof. Adolfo Allegra.png"/>
          <p:cNvPicPr/>
          <p:nvPr/>
        </p:nvPicPr>
        <p:blipFill rotWithShape="1">
          <a:blip r:embed="rId8" cstate="print"/>
          <a:srcRect l="7155"/>
          <a:stretch/>
        </p:blipFill>
        <p:spPr bwMode="auto">
          <a:xfrm>
            <a:off x="2475908" y="240314"/>
            <a:ext cx="1593516" cy="18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magine 23" descr="C:\Users\Utente\Desktop\foto per slide\Dott.ssa Francesca Sammartano.jpg"/>
          <p:cNvPicPr/>
          <p:nvPr/>
        </p:nvPicPr>
        <p:blipFill rotWithShape="1">
          <a:blip r:embed="rId9" cstate="print"/>
          <a:srcRect r="9401"/>
          <a:stretch/>
        </p:blipFill>
        <p:spPr bwMode="auto">
          <a:xfrm>
            <a:off x="10200936" y="240314"/>
            <a:ext cx="1471237" cy="18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Immagine 26" descr="C:\Users\Utente\Desktop\foto per slide\22___DSC03649.JPG"/>
          <p:cNvPicPr/>
          <p:nvPr/>
        </p:nvPicPr>
        <p:blipFill rotWithShape="1">
          <a:blip r:embed="rId10" cstate="print"/>
          <a:srcRect l="5099" r="7104"/>
          <a:stretch/>
        </p:blipFill>
        <p:spPr bwMode="auto">
          <a:xfrm>
            <a:off x="428625" y="4571684"/>
            <a:ext cx="1728636" cy="1670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magine 28" descr="C:\Users\Utente\Desktop\foto per slide\IMG-20170301-WA0021.jpg"/>
          <p:cNvPicPr/>
          <p:nvPr/>
        </p:nvPicPr>
        <p:blipFill rotWithShape="1">
          <a:blip r:embed="rId11" cstate="print"/>
          <a:srcRect t="1057" b="9347"/>
          <a:stretch/>
        </p:blipFill>
        <p:spPr bwMode="auto">
          <a:xfrm>
            <a:off x="6373053" y="240314"/>
            <a:ext cx="1523999" cy="182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tente\Desktop\foto per slide\Immagine1.jpg"/>
          <p:cNvPicPr>
            <a:picLocks noChangeAspect="1" noChangeArrowheads="1"/>
          </p:cNvPicPr>
          <p:nvPr/>
        </p:nvPicPr>
        <p:blipFill rotWithShape="1">
          <a:blip r:embed="rId12"/>
          <a:srcRect l="5256" t="4206" b="4310"/>
          <a:stretch/>
        </p:blipFill>
        <p:spPr bwMode="auto">
          <a:xfrm>
            <a:off x="8881353" y="2377252"/>
            <a:ext cx="1624394" cy="1788502"/>
          </a:xfrm>
          <a:prstGeom prst="rect">
            <a:avLst/>
          </a:prstGeom>
          <a:noFill/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2D891E7-E778-40E4-B86B-B5191F2A17A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/>
          <a:srcRect l="13409" b="11040"/>
          <a:stretch/>
        </p:blipFill>
        <p:spPr>
          <a:xfrm>
            <a:off x="8292472" y="4571684"/>
            <a:ext cx="1491396" cy="167467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78517A0-C239-46FA-8CCE-B1342FF9445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/>
          <a:srcRect l="12271"/>
          <a:stretch/>
        </p:blipFill>
        <p:spPr>
          <a:xfrm>
            <a:off x="10239865" y="4571684"/>
            <a:ext cx="1623904" cy="1388289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BFCBFADC-15DF-43EC-9EEE-0446FCF282D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4748" r="15690" b="11416"/>
          <a:stretch/>
        </p:blipFill>
        <p:spPr>
          <a:xfrm rot="5400000">
            <a:off x="2877763" y="2469270"/>
            <a:ext cx="1843630" cy="1599844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D61CCC7B-F7F2-45AB-A976-704EE30C2D4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76" b="11171"/>
          <a:stretch/>
        </p:blipFill>
        <p:spPr>
          <a:xfrm>
            <a:off x="8315325" y="209332"/>
            <a:ext cx="1483560" cy="1847848"/>
          </a:xfrm>
          <a:prstGeom prst="rect">
            <a:avLst/>
          </a:prstGeom>
        </p:spPr>
      </p:pic>
      <p:pic>
        <p:nvPicPr>
          <p:cNvPr id="12290" name="Picture 2" descr="Ignazio Gattuccio - Studio Medico - Urologia Andrologia - Palermo - Via  Empedocle Restivo , 95">
            <a:extLst>
              <a:ext uri="{FF2B5EF4-FFF2-40B4-BE49-F238E27FC236}">
                <a16:creationId xmlns:a16="http://schemas.microsoft.com/office/drawing/2014/main" id="{CDEE467B-A0C9-4170-BE31-6666BCF593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7" t="9455" r="2763" b="11292"/>
          <a:stretch/>
        </p:blipFill>
        <p:spPr bwMode="auto">
          <a:xfrm>
            <a:off x="6957303" y="2343158"/>
            <a:ext cx="1468543" cy="184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84" t="31073" r="31809" b="23640"/>
          <a:stretch/>
        </p:blipFill>
        <p:spPr>
          <a:xfrm rot="5400000">
            <a:off x="6312663" y="4632074"/>
            <a:ext cx="1674361" cy="1553582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805CC26F-5B49-43ED-820E-18F80EEF7F3D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818" t="2754" r="6077"/>
          <a:stretch/>
        </p:blipFill>
        <p:spPr>
          <a:xfrm>
            <a:off x="468032" y="240314"/>
            <a:ext cx="1689229" cy="175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134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12192000" cy="5586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812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E8D7628-C814-A67C-BBC6-1F39B463C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214" y="764704"/>
            <a:ext cx="9811572" cy="47070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24926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84"/>
          <a:stretch>
            <a:fillRect/>
          </a:stretch>
        </p:blipFill>
        <p:spPr bwMode="auto">
          <a:xfrm>
            <a:off x="433278" y="1201449"/>
            <a:ext cx="4966053" cy="374258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F8E4C3D-C14A-D474-10A1-F9FBD3539D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1" b="-1"/>
          <a:stretch>
            <a:fillRect/>
          </a:stretch>
        </p:blipFill>
        <p:spPr>
          <a:xfrm>
            <a:off x="6014121" y="1231287"/>
            <a:ext cx="5624631" cy="36106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811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5">
            <a:extLst>
              <a:ext uri="{FF2B5EF4-FFF2-40B4-BE49-F238E27FC236}">
                <a16:creationId xmlns:a16="http://schemas.microsoft.com/office/drawing/2014/main" id="{A3ED5D10-564B-8247-A75E-E17E03CEAE32}"/>
              </a:ext>
            </a:extLst>
          </p:cNvPr>
          <p:cNvSpPr txBox="1">
            <a:spLocks/>
          </p:cNvSpPr>
          <p:nvPr/>
        </p:nvSpPr>
        <p:spPr>
          <a:xfrm>
            <a:off x="983432" y="476672"/>
            <a:ext cx="10508158" cy="990600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Meccanismi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coinvolti</a:t>
            </a: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nell’infertilità</a:t>
            </a:r>
            <a:r>
              <a:rPr kumimoji="0" lang="en-GB" sz="2800" b="1" i="0" u="none" strike="noStrike" kern="0" cap="none" spc="0" normalizeH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800" b="1" i="0" u="none" strike="noStrike" kern="0" cap="none" spc="0" normalizeH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obesità-correlata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3824954395"/>
              </p:ext>
            </p:extLst>
          </p:nvPr>
        </p:nvGraphicFramePr>
        <p:xfrm>
          <a:off x="635174" y="1989705"/>
          <a:ext cx="4320480" cy="3212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allone 4"/>
          <p:cNvSpPr/>
          <p:nvPr/>
        </p:nvSpPr>
        <p:spPr bwMode="gray">
          <a:xfrm>
            <a:off x="5066286" y="2539400"/>
            <a:ext cx="1656184" cy="864096"/>
          </a:xfrm>
          <a:prstGeom prst="chevron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6" name="Rettangolo arrotondato 5"/>
          <p:cNvSpPr/>
          <p:nvPr/>
        </p:nvSpPr>
        <p:spPr bwMode="gray">
          <a:xfrm>
            <a:off x="6827862" y="2261813"/>
            <a:ext cx="4728963" cy="11881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600" kern="0" dirty="0">
                <a:solidFill>
                  <a:srgbClr val="FFFFFF"/>
                </a:solidFill>
                <a:latin typeface="Verdana"/>
              </a:rPr>
              <a:t>Riduzione della qualità </a:t>
            </a:r>
            <a:r>
              <a:rPr lang="it-IT" sz="1600" kern="0" dirty="0" err="1">
                <a:solidFill>
                  <a:srgbClr val="FFFFFF"/>
                </a:solidFill>
                <a:latin typeface="Verdana"/>
              </a:rPr>
              <a:t>ovocitaria</a:t>
            </a:r>
            <a:endParaRPr lang="it-IT" sz="1600" kern="0" dirty="0">
              <a:solidFill>
                <a:srgbClr val="FFFFFF"/>
              </a:solidFill>
              <a:latin typeface="Verdana"/>
            </a:endParaRP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600" kern="0" dirty="0">
                <a:solidFill>
                  <a:srgbClr val="FFFFFF"/>
                </a:solidFill>
                <a:latin typeface="Verdana"/>
              </a:rPr>
              <a:t>Atresia follicolare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600" kern="0" dirty="0">
                <a:solidFill>
                  <a:srgbClr val="FFFFFF"/>
                </a:solidFill>
                <a:latin typeface="Verdana"/>
              </a:rPr>
              <a:t>Apoptosi </a:t>
            </a:r>
            <a:r>
              <a:rPr lang="it-IT" sz="1600" kern="0" dirty="0" err="1">
                <a:solidFill>
                  <a:srgbClr val="FFFFFF"/>
                </a:solidFill>
                <a:latin typeface="Verdana"/>
              </a:rPr>
              <a:t>ovocitaria</a:t>
            </a:r>
            <a:endParaRPr lang="it-IT" sz="1600" kern="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8" name="Gallone 7"/>
          <p:cNvSpPr/>
          <p:nvPr/>
        </p:nvSpPr>
        <p:spPr bwMode="gray">
          <a:xfrm>
            <a:off x="4992016" y="4099388"/>
            <a:ext cx="1656184" cy="864096"/>
          </a:xfrm>
          <a:prstGeom prst="chevron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0" indent="0" algn="ctr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None/>
            </a:pPr>
            <a:endParaRPr lang="it-IT" sz="1600" kern="0" dirty="0" err="1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9" name="Rettangolo arrotondato 8"/>
          <p:cNvSpPr/>
          <p:nvPr/>
        </p:nvSpPr>
        <p:spPr bwMode="gray">
          <a:xfrm>
            <a:off x="6819678" y="3991376"/>
            <a:ext cx="4737147" cy="108012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 anchorCtr="0"/>
          <a:lstStyle/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600" kern="0" dirty="0" err="1">
                <a:solidFill>
                  <a:srgbClr val="FFFFFF"/>
                </a:solidFill>
                <a:latin typeface="Verdana"/>
              </a:rPr>
              <a:t>Anovulazione</a:t>
            </a:r>
            <a:endParaRPr lang="it-IT" sz="1600" kern="0" dirty="0">
              <a:solidFill>
                <a:srgbClr val="FFFFFF"/>
              </a:solidFill>
              <a:latin typeface="Verdana"/>
            </a:endParaRP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1600" kern="0" dirty="0">
                <a:solidFill>
                  <a:srgbClr val="FFFFFF"/>
                </a:solidFill>
                <a:latin typeface="Verdana"/>
              </a:rPr>
              <a:t>Arresto della maturazione follicolare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767408" y="6296109"/>
            <a:ext cx="36673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err="1">
                <a:solidFill>
                  <a:srgbClr val="0F69AF"/>
                </a:solidFill>
              </a:rPr>
              <a:t>Medenica</a:t>
            </a:r>
            <a:r>
              <a:rPr lang="it-IT" sz="1100" b="1" dirty="0">
                <a:solidFill>
                  <a:srgbClr val="0F69AF"/>
                </a:solidFill>
              </a:rPr>
              <a:t> et al, </a:t>
            </a:r>
            <a:r>
              <a:rPr lang="it-IT" sz="1100" b="1" dirty="0" err="1">
                <a:solidFill>
                  <a:srgbClr val="0F69AF"/>
                </a:solidFill>
              </a:rPr>
              <a:t>Clinical</a:t>
            </a:r>
            <a:r>
              <a:rPr lang="it-IT" sz="1100" b="1" dirty="0">
                <a:solidFill>
                  <a:srgbClr val="0F69AF"/>
                </a:solidFill>
              </a:rPr>
              <a:t> </a:t>
            </a:r>
            <a:r>
              <a:rPr lang="it-IT" sz="1100" b="1" dirty="0" err="1">
                <a:solidFill>
                  <a:srgbClr val="0F69AF"/>
                </a:solidFill>
              </a:rPr>
              <a:t>Endocrinology</a:t>
            </a:r>
            <a:r>
              <a:rPr lang="it-IT" sz="1100" b="1" dirty="0">
                <a:solidFill>
                  <a:srgbClr val="0F69AF"/>
                </a:solidFill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544814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76" y="198509"/>
            <a:ext cx="5444545" cy="665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texto 15">
            <a:extLst>
              <a:ext uri="{FF2B5EF4-FFF2-40B4-BE49-F238E27FC236}">
                <a16:creationId xmlns:a16="http://schemas.microsoft.com/office/drawing/2014/main" id="{A3ED5D10-564B-8247-A75E-E17E03CEAE32}"/>
              </a:ext>
            </a:extLst>
          </p:cNvPr>
          <p:cNvSpPr txBox="1">
            <a:spLocks/>
          </p:cNvSpPr>
          <p:nvPr/>
        </p:nvSpPr>
        <p:spPr>
          <a:xfrm>
            <a:off x="252669" y="404664"/>
            <a:ext cx="3312368" cy="990600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Meccanismi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coinvolti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nell’infertilità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obesità-correlata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: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scendendo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più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nel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000" b="1" i="0" u="none" strike="noStrike" kern="0" cap="none" spc="0" normalizeH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dettaglio</a:t>
            </a:r>
            <a:r>
              <a:rPr kumimoji="0" lang="en-GB" sz="2000" b="1" i="0" u="none" strike="noStrike" kern="0" cap="none" spc="0" normalizeH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…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35360" y="6281578"/>
            <a:ext cx="26642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b="1" dirty="0" err="1">
                <a:solidFill>
                  <a:srgbClr val="0F69AF"/>
                </a:solidFill>
              </a:rPr>
              <a:t>Malhotra</a:t>
            </a:r>
            <a:r>
              <a:rPr lang="it-IT" sz="1100" b="1" dirty="0">
                <a:solidFill>
                  <a:srgbClr val="0F69AF"/>
                </a:solidFill>
              </a:rPr>
              <a:t> et al, </a:t>
            </a:r>
            <a:r>
              <a:rPr lang="it-IT" sz="1100" b="1" dirty="0" err="1">
                <a:solidFill>
                  <a:srgbClr val="0F69AF"/>
                </a:solidFill>
              </a:rPr>
              <a:t>Cureus</a:t>
            </a:r>
            <a:r>
              <a:rPr lang="it-IT" sz="1100" b="1" dirty="0">
                <a:solidFill>
                  <a:srgbClr val="0F69AF"/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82121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30D03F5-3ED1-3D76-FE71-DEFD10B18C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960" y="764704"/>
            <a:ext cx="6048672" cy="5187195"/>
          </a:xfrm>
          <a:prstGeom prst="rect">
            <a:avLst/>
          </a:prstGeom>
        </p:spPr>
      </p:pic>
      <p:graphicFrame>
        <p:nvGraphicFramePr>
          <p:cNvPr id="3" name="Diagram 3">
            <a:extLst>
              <a:ext uri="{FF2B5EF4-FFF2-40B4-BE49-F238E27FC236}">
                <a16:creationId xmlns:a16="http://schemas.microsoft.com/office/drawing/2014/main" id="{2444D7B8-CEAD-4ED7-3658-FF34703A35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1137864"/>
              </p:ext>
            </p:extLst>
          </p:nvPr>
        </p:nvGraphicFramePr>
        <p:xfrm>
          <a:off x="839416" y="4066238"/>
          <a:ext cx="3240360" cy="2780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3FC63D1-B318-38EA-9CAF-0D80312486D8}"/>
              </a:ext>
            </a:extLst>
          </p:cNvPr>
          <p:cNvSpPr txBox="1">
            <a:spLocks/>
          </p:cNvSpPr>
          <p:nvPr/>
        </p:nvSpPr>
        <p:spPr bwMode="auto">
          <a:xfrm>
            <a:off x="342873" y="1268760"/>
            <a:ext cx="5112569" cy="2880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+mn-lt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+mn-lt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just">
              <a:buNone/>
            </a:pPr>
            <a:r>
              <a:rPr lang="it-IT" sz="1400" kern="0" dirty="0">
                <a:solidFill>
                  <a:srgbClr val="002060"/>
                </a:solidFill>
              </a:rPr>
              <a:t>Il tessuto adiposo produce </a:t>
            </a:r>
            <a:r>
              <a:rPr lang="it-IT" sz="1400" b="1" kern="0" dirty="0">
                <a:solidFill>
                  <a:srgbClr val="002060"/>
                </a:solidFill>
              </a:rPr>
              <a:t>testosterone</a:t>
            </a:r>
            <a:r>
              <a:rPr lang="it-IT" sz="1400" kern="0" dirty="0">
                <a:solidFill>
                  <a:srgbClr val="002060"/>
                </a:solidFill>
              </a:rPr>
              <a:t>, sopprime SHBG, aumenta </a:t>
            </a:r>
            <a:r>
              <a:rPr lang="it-IT" sz="1400" b="1" kern="0" dirty="0" err="1">
                <a:solidFill>
                  <a:srgbClr val="002060"/>
                </a:solidFill>
              </a:rPr>
              <a:t>insulino</a:t>
            </a:r>
            <a:r>
              <a:rPr lang="it-IT" sz="1400" b="1" kern="0" dirty="0">
                <a:solidFill>
                  <a:srgbClr val="002060"/>
                </a:solidFill>
              </a:rPr>
              <a:t>-resistenza</a:t>
            </a:r>
            <a:r>
              <a:rPr lang="it-IT" sz="1400" kern="0" dirty="0">
                <a:solidFill>
                  <a:srgbClr val="002060"/>
                </a:solidFill>
              </a:rPr>
              <a:t> e aumenta </a:t>
            </a:r>
            <a:r>
              <a:rPr lang="it-IT" sz="1400" kern="0" dirty="0" err="1">
                <a:solidFill>
                  <a:srgbClr val="002060"/>
                </a:solidFill>
              </a:rPr>
              <a:t>insulinemia</a:t>
            </a:r>
            <a:r>
              <a:rPr lang="it-IT" sz="1400" kern="0" dirty="0">
                <a:solidFill>
                  <a:srgbClr val="002060"/>
                </a:solidFill>
              </a:rPr>
              <a:t>.</a:t>
            </a:r>
          </a:p>
          <a:p>
            <a:pPr marL="0" indent="0" algn="just">
              <a:buNone/>
            </a:pPr>
            <a:endParaRPr lang="it-IT" sz="1200" kern="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it-IT" sz="1400" kern="0" dirty="0">
                <a:solidFill>
                  <a:srgbClr val="002060"/>
                </a:solidFill>
              </a:rPr>
              <a:t>L’aumento di insulina determina aumento di peso, aumento </a:t>
            </a:r>
            <a:r>
              <a:rPr lang="it-IT" sz="1400" kern="0" dirty="0" err="1">
                <a:solidFill>
                  <a:srgbClr val="002060"/>
                </a:solidFill>
              </a:rPr>
              <a:t>lipogenesi</a:t>
            </a:r>
            <a:r>
              <a:rPr lang="it-IT" sz="1400" kern="0" dirty="0">
                <a:solidFill>
                  <a:srgbClr val="002060"/>
                </a:solidFill>
              </a:rPr>
              <a:t> con consensuale </a:t>
            </a:r>
            <a:r>
              <a:rPr lang="it-IT" sz="1400" kern="0" dirty="0" err="1">
                <a:solidFill>
                  <a:srgbClr val="002060"/>
                </a:solidFill>
              </a:rPr>
              <a:t>iperinsulinemia</a:t>
            </a:r>
            <a:r>
              <a:rPr lang="it-IT" sz="1400" kern="0" dirty="0">
                <a:solidFill>
                  <a:srgbClr val="002060"/>
                </a:solidFill>
              </a:rPr>
              <a:t> e aumento di peso.</a:t>
            </a:r>
          </a:p>
          <a:p>
            <a:pPr marL="0" indent="0" algn="just">
              <a:buNone/>
            </a:pPr>
            <a:endParaRPr lang="it-IT" sz="1400" kern="0" dirty="0">
              <a:solidFill>
                <a:srgbClr val="002060"/>
              </a:solidFill>
            </a:endParaRPr>
          </a:p>
          <a:p>
            <a:pPr marL="0" indent="0" algn="just">
              <a:buNone/>
            </a:pPr>
            <a:r>
              <a:rPr lang="it-IT" sz="1400" kern="0" dirty="0">
                <a:solidFill>
                  <a:srgbClr val="002060"/>
                </a:solidFill>
              </a:rPr>
              <a:t>L’</a:t>
            </a:r>
            <a:r>
              <a:rPr lang="it-IT" sz="1400" kern="0" dirty="0" err="1">
                <a:solidFill>
                  <a:srgbClr val="002060"/>
                </a:solidFill>
              </a:rPr>
              <a:t>iperisulinemia</a:t>
            </a:r>
            <a:r>
              <a:rPr lang="it-IT" sz="1400" kern="0" dirty="0">
                <a:solidFill>
                  <a:srgbClr val="002060"/>
                </a:solidFill>
              </a:rPr>
              <a:t> aumenta la secrezione di androgeni da parte delle cellule della teca, con conseguente arresto della crescita follicolare (ovaie PCO) 		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129CA41-0D74-E2C1-8BCE-F3CD1604AEBE}"/>
              </a:ext>
            </a:extLst>
          </p:cNvPr>
          <p:cNvSpPr txBox="1">
            <a:spLocks/>
          </p:cNvSpPr>
          <p:nvPr/>
        </p:nvSpPr>
        <p:spPr bwMode="gray">
          <a:xfrm>
            <a:off x="342873" y="294297"/>
            <a:ext cx="5609111" cy="387508"/>
          </a:xfrm>
          <a:prstGeom prst="rect">
            <a:avLst/>
          </a:prstGeom>
          <a:noFill/>
        </p:spPr>
        <p:txBody>
          <a:bodyPr vert="horz" wrap="square" lIns="0" tIns="0" rIns="0" bIns="18000" rtlCol="0" anchor="b" anchorCtr="0">
            <a:spAutoFit/>
          </a:bodyPr>
          <a:lstStyle>
            <a:lvl1pPr algn="l" defTabSz="914400" rtl="0" eaLnBrk="1" latinLnBrk="0" hangingPunct="1">
              <a:lnSpc>
                <a:spcPts val="2400"/>
              </a:lnSpc>
              <a:spcBef>
                <a:spcPct val="0"/>
              </a:spcBef>
              <a:buNone/>
              <a:defRPr lang="de-DE" sz="2200" b="1" kern="1200" baseline="0" dirty="0" smtClean="0">
                <a:solidFill>
                  <a:schemeClr val="accent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it-IT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PCOS, o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besità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e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insulino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-resistenza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DF749F6-9C54-1E07-DD32-B93822E3975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286" t="2540" r="56310" b="24649"/>
          <a:stretch/>
        </p:blipFill>
        <p:spPr>
          <a:xfrm>
            <a:off x="10665504" y="3933056"/>
            <a:ext cx="1032748" cy="93074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AA2C9A2-58E0-23D5-F33E-22108519FB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74971" r="82564"/>
          <a:stretch/>
        </p:blipFill>
        <p:spPr>
          <a:xfrm>
            <a:off x="6536220" y="6153084"/>
            <a:ext cx="2376264" cy="43304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8A6E384-3344-89EE-C5B1-1DFEA8C4A5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652" r="7260" b="29249"/>
          <a:stretch/>
        </p:blipFill>
        <p:spPr>
          <a:xfrm>
            <a:off x="6096000" y="282958"/>
            <a:ext cx="5775085" cy="81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6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81559D-0C94-7878-63C4-F3EA64CA6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5">
            <a:extLst>
              <a:ext uri="{FF2B5EF4-FFF2-40B4-BE49-F238E27FC236}">
                <a16:creationId xmlns:a16="http://schemas.microsoft.com/office/drawing/2014/main" id="{06597BC3-0A09-A918-866E-C4057696B37B}"/>
              </a:ext>
            </a:extLst>
          </p:cNvPr>
          <p:cNvSpPr txBox="1">
            <a:spLocks/>
          </p:cNvSpPr>
          <p:nvPr/>
        </p:nvSpPr>
        <p:spPr>
          <a:xfrm>
            <a:off x="335360" y="1988840"/>
            <a:ext cx="10009112" cy="990600"/>
          </a:xfrm>
          <a:prstGeom prst="rect">
            <a:avLst/>
          </a:prstGeom>
        </p:spPr>
        <p:txBody>
          <a:bodyPr/>
          <a:lstStyle>
            <a:lvl1pPr marL="0">
              <a:defRPr lang="es-ES" sz="6000" b="1" i="0" dirty="0">
                <a:solidFill>
                  <a:srgbClr val="0F2C7A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Obesità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infertilità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kern="0" dirty="0"/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Management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dell’obesità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nelle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pazienti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infertili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kern="0" dirty="0"/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Obesità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risultati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della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fecondazione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assistita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kern="0" dirty="0"/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sz="2400" kern="0" dirty="0"/>
              <a:t>E</a:t>
            </a:r>
            <a:r>
              <a:rPr kumimoji="0" lang="it-IT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fficacia</a:t>
            </a:r>
            <a:r>
              <a:rPr kumimoji="0" lang="it-IT" sz="2400" b="1" i="0" u="none" strike="noStrike" kern="0" cap="none" spc="0" normalizeH="0" baseline="0" noProof="0" dirty="0">
                <a:ln>
                  <a:noFill/>
                </a:ln>
                <a:solidFill>
                  <a:srgbClr val="0F2C7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delle strategie di riduzione del peso sui tassi di concepimento naturale e dopo fecondazione assistita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GB" sz="2400" kern="0" dirty="0"/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kern="0" dirty="0" err="1"/>
              <a:t>Raccomandazioni</a:t>
            </a:r>
            <a:r>
              <a:rPr lang="en-GB" sz="2400" kern="0" dirty="0"/>
              <a:t> </a:t>
            </a:r>
            <a:r>
              <a:rPr lang="en-GB" sz="2400" kern="0" dirty="0" err="1"/>
              <a:t>nelle</a:t>
            </a:r>
            <a:r>
              <a:rPr lang="en-GB" sz="2400" kern="0" dirty="0"/>
              <a:t> </a:t>
            </a:r>
            <a:r>
              <a:rPr lang="en-GB" sz="2400" kern="0" dirty="0" err="1"/>
              <a:t>pazienti</a:t>
            </a:r>
            <a:r>
              <a:rPr lang="en-GB" sz="2400" kern="0" dirty="0"/>
              <a:t> obese candidate ad IVF</a:t>
            </a:r>
          </a:p>
          <a:p>
            <a:pPr marL="571500" marR="0" lvl="0" indent="-5715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F2C7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2744AEE-E8A4-0E73-37D1-46B29E90F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611004"/>
            <a:ext cx="4176464" cy="57943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charset="0"/>
                <a:ea typeface="MS PGothic" charset="0"/>
              </a:rPr>
              <a:t>Topics della relazione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FFB1945C-3784-876F-2F73-CFD51C396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854" y="116632"/>
            <a:ext cx="6252320" cy="21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274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PRESI_FIRST_SLIDENUMBER" val="1"/>
  <p:tag name="MIO_FALLBACK_LAYOUT" val="31"/>
  <p:tag name="MIO_SHOW_DATE" val="False"/>
  <p:tag name="MIO_SHOW_FOOTER" val="True"/>
  <p:tag name="MIO_SHOW_PAGENUMBER" val="True"/>
  <p:tag name="MIO_AVOID_BLANK_LAYOUT" val="False"/>
  <p:tag name="MIO_NUMBER_OF_VALID_LAYOUTS" val="32"/>
  <p:tag name="MIO_MST_COLOR_1" val="0,0,0,Dunkel 1"/>
  <p:tag name="MIO_MST_COLOR_2" val="255,255,255,Hell 1"/>
  <p:tag name="MIO_MST_COLOR_3" val="235,30,79,Dunkel 2"/>
  <p:tag name="MIO_MST_COLOR_4" val="40,190,205,Hell 2"/>
  <p:tag name="MIO_MST_COLOR_5" val="82,50,143,Akzent 1"/>
  <p:tag name="MIO_MST_COLOR_6" val="0,104,176,Akzent 2"/>
  <p:tag name="MIO_MST_COLOR_7" val="166,205,77,Akzent 3"/>
  <p:tag name="MIO_MST_COLOR_8" val="255,202,48,Akzent 4"/>
  <p:tag name="MIO_MST_COLOR_9" val="235,66,150,Akzent 5"/>
  <p:tag name="MIO_MST_COLOR_10" val="0,153,92,Akzent 6"/>
  <p:tag name="MIO_MST_COLOR_11" val="82,50,143,"/>
  <p:tag name="MIO_MST_COLOR_12" val="82,50,143,"/>
  <p:tag name="MIO_HDS" val="True"/>
  <p:tag name="MIO_EK" val="2155"/>
  <p:tag name="MIO_UPDATE" val="True"/>
  <p:tag name="MIO_VERSION" val="22.09.2015 11:37:56"/>
  <p:tag name="MIO_DBID" val="218709A9-2117-4AF1-A1EA-309C9A305E57"/>
  <p:tag name="MIO_LASTDOWNLOADED" val="22.09.2015 11:40:52"/>
  <p:tag name="MIO_OBJECTNAME" val="MERCK Folienmaster EN 16:9"/>
  <p:tag name="MIO_LASTEDITORNAME" val="empower enterpri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Merck">
  <a:themeElements>
    <a:clrScheme name="Vial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600" kern="0" dirty="0" err="1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SzTx/>
          <a:buFont typeface="Wingdings" panose="05000000000000000000" pitchFamily="2" charset="2"/>
          <a:buChar char=""/>
          <a:tabLst/>
          <a:defRPr kumimoji="0" sz="1600" b="0" i="0" u="none" strike="noStrike" kern="1200" cap="none" spc="0" normalizeH="0" baseline="0" noProof="0" dirty="0" err="1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Merck Master EN 16_9 [Read-Only]" id="{A1108380-281E-40E1-A46F-DBDFE6B2E848}" vid="{7EE88225-9A32-4F22-95B0-98253A9BA986}"/>
    </a:ext>
  </a:extLst>
</a:theme>
</file>

<file path=ppt/theme/theme2.xml><?xml version="1.0" encoding="utf-8"?>
<a:theme xmlns:a="http://schemas.openxmlformats.org/drawingml/2006/main" name="2_Merck">
  <a:themeElements>
    <a:clrScheme name="Vial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600" kern="0" dirty="0" err="1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SzTx/>
          <a:buFont typeface="Wingdings" panose="05000000000000000000" pitchFamily="2" charset="2"/>
          <a:buChar char=""/>
          <a:tabLst/>
          <a:defRPr kumimoji="0" sz="1600" b="0" i="0" u="none" strike="noStrike" kern="1200" cap="none" spc="0" normalizeH="0" baseline="0" noProof="0" dirty="0" err="1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Merck Master EN 16_9 [Read-Only]" id="{A1108380-281E-40E1-A46F-DBDFE6B2E848}" vid="{7EE88225-9A32-4F22-95B0-98253A9BA986}"/>
    </a:ext>
  </a:extLst>
</a:theme>
</file>

<file path=ppt/theme/theme3.xml><?xml version="1.0" encoding="utf-8"?>
<a:theme xmlns:a="http://schemas.openxmlformats.org/drawingml/2006/main" name="3_Merck">
  <a:themeElements>
    <a:clrScheme name="Vial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600" kern="0" dirty="0" err="1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SzTx/>
          <a:buFont typeface="Wingdings" panose="05000000000000000000" pitchFamily="2" charset="2"/>
          <a:buChar char=""/>
          <a:tabLst/>
          <a:defRPr kumimoji="0" sz="1600" b="0" i="0" u="none" strike="noStrike" kern="1200" cap="none" spc="0" normalizeH="0" baseline="0" noProof="0" dirty="0" err="1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Merck Master EN 16_9 [Read-Only]" id="{A1108380-281E-40E1-A46F-DBDFE6B2E848}" vid="{7EE88225-9A32-4F22-95B0-98253A9BA986}"/>
    </a:ext>
  </a:extLst>
</a:theme>
</file>

<file path=ppt/theme/theme4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iseño personalizado">
  <a:themeElements>
    <a:clrScheme name="ESHRE 1">
      <a:dk1>
        <a:srgbClr val="0E2B79"/>
      </a:dk1>
      <a:lt1>
        <a:srgbClr val="FAFAFA"/>
      </a:lt1>
      <a:dk2>
        <a:srgbClr val="3758B5"/>
      </a:dk2>
      <a:lt2>
        <a:srgbClr val="82C416"/>
      </a:lt2>
      <a:accent1>
        <a:srgbClr val="00B2B2"/>
      </a:accent1>
      <a:accent2>
        <a:srgbClr val="3758B5"/>
      </a:accent2>
      <a:accent3>
        <a:srgbClr val="00B2B2"/>
      </a:accent3>
      <a:accent4>
        <a:srgbClr val="FAFAFA"/>
      </a:accent4>
      <a:accent5>
        <a:srgbClr val="0E2B79"/>
      </a:accent5>
      <a:accent6>
        <a:srgbClr val="3758B5"/>
      </a:accent6>
      <a:hlink>
        <a:srgbClr val="00B2B2"/>
      </a:hlink>
      <a:folHlink>
        <a:srgbClr val="82C416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Merck">
  <a:themeElements>
    <a:clrScheme name="Vial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600" kern="0" dirty="0" err="1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SzTx/>
          <a:buFont typeface="Wingdings" panose="05000000000000000000" pitchFamily="2" charset="2"/>
          <a:buChar char=""/>
          <a:tabLst/>
          <a:defRPr kumimoji="0" sz="1600" b="0" i="0" u="none" strike="noStrike" kern="1200" cap="none" spc="0" normalizeH="0" baseline="0" noProof="0" dirty="0" err="1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Merck Master EN 16_9 [Read-Only]" id="{A1108380-281E-40E1-A46F-DBDFE6B2E848}" vid="{7EE88225-9A32-4F22-95B0-98253A9BA986}"/>
    </a:ext>
  </a:extLst>
</a:theme>
</file>

<file path=ppt/theme/theme7.xml><?xml version="1.0" encoding="utf-8"?>
<a:theme xmlns:a="http://schemas.openxmlformats.org/drawingml/2006/main" name="6_Merck">
  <a:themeElements>
    <a:clrScheme name="Lun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solidFill>
          <a:schemeClr val="accent1"/>
        </a:solidFill>
        <a:ln w="9525" cap="flat" cmpd="sng" algn="ctr">
          <a:noFill/>
          <a:prstDash val="solid"/>
        </a:ln>
        <a:effectLst/>
      </a:spPr>
      <a:bodyPr rtlCol="0" anchor="ctr" anchorCtr="0"/>
      <a:lstStyle>
        <a:defPPr marL="0" indent="0" algn="ctr">
          <a:spcBef>
            <a:spcPts val="300"/>
          </a:spcBef>
          <a:spcAft>
            <a:spcPts val="300"/>
          </a:spcAft>
          <a:buClr>
            <a:schemeClr val="bg1"/>
          </a:buClr>
          <a:buSzPct val="100000"/>
          <a:buFont typeface="Arial" panose="020B0604020202020204" pitchFamily="34" charset="0"/>
          <a:buNone/>
          <a:defRPr sz="1600" kern="0" dirty="0" err="1" smtClean="0">
            <a:solidFill>
              <a:srgbClr val="FFFFFF"/>
            </a:solidFill>
            <a:latin typeface="Verdana"/>
          </a:defRPr>
        </a:defPPr>
      </a:lstStyle>
    </a:spDef>
    <a:lnDef>
      <a:spPr>
        <a:ln w="952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spAutoFit/>
      </a:bodyPr>
      <a:lstStyle>
        <a:defPPr marL="180000" marR="0" indent="-180000" algn="l" defTabSz="914400" rtl="0" eaLnBrk="1" fontAlgn="auto" latinLnBrk="0" hangingPunct="1">
          <a:lnSpc>
            <a:spcPct val="100000"/>
          </a:lnSpc>
          <a:spcBef>
            <a:spcPts val="300"/>
          </a:spcBef>
          <a:spcAft>
            <a:spcPts val="300"/>
          </a:spcAft>
          <a:buClr>
            <a:schemeClr val="accent1"/>
          </a:buClr>
          <a:buSzTx/>
          <a:buFont typeface="Wingdings" panose="05000000000000000000" pitchFamily="2" charset="2"/>
          <a:buChar char=""/>
          <a:tabLst/>
          <a:defRPr kumimoji="0" sz="1600" b="0" i="0" u="none" strike="noStrike" kern="1200" cap="none" spc="0" normalizeH="0" baseline="0" noProof="0" dirty="0" err="1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custClrLst>
    <a:custClr name="Rich Purple">
      <a:srgbClr val="503291"/>
    </a:custClr>
    <a:custClr name="Rich Blue">
      <a:srgbClr val="0F69AF"/>
    </a:custClr>
    <a:custClr name="Rich Green">
      <a:srgbClr val="149B5F"/>
    </a:custClr>
    <a:custClr name="Rich Red">
      <a:srgbClr val="E61E50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Vibrant Magenta">
      <a:srgbClr val="EB3C96"/>
    </a:custClr>
    <a:custClr name="Vibrant Cyan">
      <a:srgbClr val="2DBECD"/>
    </a:custClr>
    <a:custClr name="Vibrant Green">
      <a:srgbClr val="A5CD50"/>
    </a:custClr>
    <a:custClr name="Vibrant Yellow">
      <a:srgbClr val="FFC832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Sensitive Pink">
      <a:srgbClr val="E1C3CD"/>
    </a:custClr>
    <a:custClr name="Sensitive Blue">
      <a:srgbClr val="96D7D2"/>
    </a:custClr>
    <a:custClr name="Sensitive Green">
      <a:srgbClr val="B4DC96"/>
    </a:custClr>
    <a:custClr name="Sensitive Yellow">
      <a:srgbClr val="FFDCB9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  <a:custClr name=" ">
      <a:srgbClr val="FFFFFF"/>
    </a:custClr>
  </a:custClrLst>
  <a:extLst>
    <a:ext uri="{05A4C25C-085E-4340-85A3-A5531E510DB2}">
      <thm15:themeFamily xmlns:thm15="http://schemas.microsoft.com/office/thememl/2012/main" name="Merck Master EN 16_9 [Read-Only]" id="{A1108380-281E-40E1-A46F-DBDFE6B2E848}" vid="{7EE88225-9A32-4F22-95B0-98253A9BA986}"/>
    </a:ext>
  </a:extLst>
</a:theme>
</file>

<file path=ppt/theme/theme8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EB1E4F"/>
      </a:dk2>
      <a:lt2>
        <a:srgbClr val="28BECD"/>
      </a:lt2>
      <a:accent1>
        <a:srgbClr val="52328F"/>
      </a:accent1>
      <a:accent2>
        <a:srgbClr val="0068B0"/>
      </a:accent2>
      <a:accent3>
        <a:srgbClr val="A6CD4D"/>
      </a:accent3>
      <a:accent4>
        <a:srgbClr val="FFCA30"/>
      </a:accent4>
      <a:accent5>
        <a:srgbClr val="EB4296"/>
      </a:accent5>
      <a:accent6>
        <a:srgbClr val="00995C"/>
      </a:accent6>
      <a:hlink>
        <a:srgbClr val="52328F"/>
      </a:hlink>
      <a:folHlink>
        <a:srgbClr val="52328F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EB1E4F"/>
      </a:dk2>
      <a:lt2>
        <a:srgbClr val="28BECD"/>
      </a:lt2>
      <a:accent1>
        <a:srgbClr val="52328F"/>
      </a:accent1>
      <a:accent2>
        <a:srgbClr val="0068B0"/>
      </a:accent2>
      <a:accent3>
        <a:srgbClr val="A6CD4D"/>
      </a:accent3>
      <a:accent4>
        <a:srgbClr val="FFCA30"/>
      </a:accent4>
      <a:accent5>
        <a:srgbClr val="EB4296"/>
      </a:accent5>
      <a:accent6>
        <a:srgbClr val="00995C"/>
      </a:accent6>
      <a:hlink>
        <a:srgbClr val="52328F"/>
      </a:hlink>
      <a:folHlink>
        <a:srgbClr val="52328F"/>
      </a:folHlink>
    </a:clrScheme>
    <a:fontScheme name="Merck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544360B16C324E948F3A20B4F65C63" ma:contentTypeVersion="8" ma:contentTypeDescription="Create a new document." ma:contentTypeScope="" ma:versionID="eb6fdda45d6d31fcd21870f24f529bbb">
  <xsd:schema xmlns:xsd="http://www.w3.org/2001/XMLSchema" xmlns:xs="http://www.w3.org/2001/XMLSchema" xmlns:p="http://schemas.microsoft.com/office/2006/metadata/properties" xmlns:ns2="05d84d07-c667-45c8-a9eb-649ddc5ff34c" targetNamespace="http://schemas.microsoft.com/office/2006/metadata/properties" ma:root="true" ma:fieldsID="7b27b381a029ab3533a3ef2e28c442db" ns2:_="">
    <xsd:import namespace="05d84d07-c667-45c8-a9eb-649ddc5ff34c"/>
    <xsd:element name="properties">
      <xsd:complexType>
        <xsd:sequence>
          <xsd:element name="documentManagement">
            <xsd:complexType>
              <xsd:all>
                <xsd:element ref="ns2:Category" minOccurs="0"/>
                <xsd:element ref="ns2:Subcategory" minOccurs="0"/>
                <xsd:element ref="ns2:Doctype" minOccurs="0"/>
                <xsd:element ref="ns2:Kategorie" minOccurs="0"/>
                <xsd:element ref="ns2:Unterkategorie" minOccurs="0"/>
                <xsd:element ref="ns2:Langu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d84d07-c667-45c8-a9eb-649ddc5ff34c" elementFormDefault="qualified">
    <xsd:import namespace="http://schemas.microsoft.com/office/2006/documentManagement/types"/>
    <xsd:import namespace="http://schemas.microsoft.com/office/infopath/2007/PartnerControls"/>
    <xsd:element name="Category" ma:index="2" nillable="true" ma:displayName="Category" ma:format="Dropdown" ma:internalName="Category">
      <xsd:simpleType>
        <xsd:union memberTypes="dms:Text">
          <xsd:simpleType>
            <xsd:restriction base="dms:Choice">
              <xsd:enumeration value="Guidelines: Design principles, email guidelines"/>
              <xsd:enumeration value="Logos &amp; Vibrant M"/>
              <xsd:enumeration value="Microsoft-Word Template"/>
              <xsd:enumeration value="Power Point"/>
              <xsd:enumeration value="Images"/>
              <xsd:enumeration value="Brochures"/>
              <xsd:enumeration value="Videos"/>
              <xsd:enumeration value="Fonts"/>
              <xsd:enumeration value="Infographics"/>
              <xsd:enumeration value="Icons"/>
              <xsd:enumeration value="Cells"/>
              <xsd:enumeration value="Desktop Wallpaper"/>
              <xsd:enumeration value="Launch collateral: Table tops, Posters, banners"/>
              <xsd:enumeration value="Mercrobes"/>
            </xsd:restriction>
          </xsd:simpleType>
        </xsd:union>
      </xsd:simpleType>
    </xsd:element>
    <xsd:element name="Subcategory" ma:index="3" nillable="true" ma:displayName="Subcategory" ma:internalName="Subcategory">
      <xsd:simpleType>
        <xsd:restriction base="dms:Text">
          <xsd:maxLength value="255"/>
        </xsd:restriction>
      </xsd:simpleType>
    </xsd:element>
    <xsd:element name="Doctype" ma:index="10" nillable="true" ma:displayName="Doctype" ma:internalName="Doctype">
      <xsd:simpleType>
        <xsd:restriction base="dms:Text">
          <xsd:maxLength value="255"/>
        </xsd:restriction>
      </xsd:simpleType>
    </xsd:element>
    <xsd:element name="Kategorie" ma:index="11" nillable="true" ma:displayName="Kategorie" ma:format="Dropdown" ma:internalName="Kategorie">
      <xsd:simpleType>
        <xsd:union memberTypes="dms:Text">
          <xsd:simpleType>
            <xsd:restriction base="dms:Choice">
              <xsd:enumeration value="Broschüren"/>
              <xsd:enumeration value="Zellen"/>
              <xsd:enumeration value="Bildschirm-Hintergrund"/>
              <xsd:enumeration value="Schriften"/>
              <xsd:enumeration value="Richtlinien: Designprinzipien, E-Mail-Richtlinien"/>
              <xsd:enumeration value="Bilder"/>
              <xsd:enumeration value="Infografiken"/>
              <xsd:enumeration value="Zusätzliche Materialien (Poster, Banner,…)"/>
              <xsd:enumeration value="Logos &amp; Buntes M"/>
              <xsd:enumeration value="Microsoft-Word Volagen"/>
              <xsd:enumeration value="Power Point"/>
              <xsd:enumeration value="Videos"/>
              <xsd:enumeration value="Mercroben"/>
            </xsd:restriction>
          </xsd:simpleType>
        </xsd:union>
      </xsd:simpleType>
    </xsd:element>
    <xsd:element name="Unterkategorie" ma:index="12" nillable="true" ma:displayName="Unterkategorie" ma:internalName="Unterkategorie">
      <xsd:simpleType>
        <xsd:restriction base="dms:Text">
          <xsd:maxLength value="255"/>
        </xsd:restriction>
      </xsd:simpleType>
    </xsd:element>
    <xsd:element name="Language" ma:index="13" nillable="true" ma:displayName="Language" ma:format="Dropdown" ma:internalName="Language">
      <xsd:simpleType>
        <xsd:union memberTypes="dms:Text">
          <xsd:simpleType>
            <xsd:restriction base="dms:Choice">
              <xsd:enumeration value="Global"/>
              <xsd:enumeration value="US"/>
            </xsd:restriction>
          </xsd:simpleType>
        </xsd:un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tegorie xmlns="05d84d07-c667-45c8-a9eb-649ddc5ff34c" xsi:nil="true"/>
    <Category xmlns="05d84d07-c667-45c8-a9eb-649ddc5ff34c">Power Point</Category>
    <Subcategory xmlns="05d84d07-c667-45c8-a9eb-649ddc5ff34c">PowerPoint Templates</Subcategory>
    <Language xmlns="05d84d07-c667-45c8-a9eb-649ddc5ff34c" xsi:nil="true"/>
    <Doctype xmlns="05d84d07-c667-45c8-a9eb-649ddc5ff34c" xsi:nil="true"/>
    <Unterkategorie xmlns="05d84d07-c667-45c8-a9eb-649ddc5ff34c" xsi:nil="true"/>
  </documentManagement>
</p:properties>
</file>

<file path=customXml/itemProps1.xml><?xml version="1.0" encoding="utf-8"?>
<ds:datastoreItem xmlns:ds="http://schemas.openxmlformats.org/officeDocument/2006/customXml" ds:itemID="{8F1A499A-7F95-4918-BB71-7C40582137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d84d07-c667-45c8-a9eb-649ddc5ff3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2E31A80-5D3E-4F36-908A-8EF92379425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068AA51-17DD-4062-A90E-22F2034E7A5F}">
  <ds:schemaRefs>
    <ds:schemaRef ds:uri="http://purl.org/dc/dcmitype/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05d84d07-c667-45c8-a9eb-649ddc5ff34c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9861</TotalTime>
  <Words>3125</Words>
  <Application>Microsoft Office PowerPoint</Application>
  <PresentationFormat>Widescreen</PresentationFormat>
  <Paragraphs>382</Paragraphs>
  <Slides>58</Slides>
  <Notes>4</Notes>
  <HiddenSlides>4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7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58</vt:i4>
      </vt:variant>
    </vt:vector>
  </HeadingPairs>
  <TitlesOfParts>
    <vt:vector size="76" baseType="lpstr">
      <vt:lpstr>Symbol</vt:lpstr>
      <vt:lpstr>Segoe UI Light</vt:lpstr>
      <vt:lpstr>Wingdings</vt:lpstr>
      <vt:lpstr>Roboto</vt:lpstr>
      <vt:lpstr>Times New Roman</vt:lpstr>
      <vt:lpstr>Calibri</vt:lpstr>
      <vt:lpstr>Verdana</vt:lpstr>
      <vt:lpstr>Segoe UI</vt:lpstr>
      <vt:lpstr>ArialMTStd</vt:lpstr>
      <vt:lpstr>Arial</vt:lpstr>
      <vt:lpstr>Merck</vt:lpstr>
      <vt:lpstr>2_Merck</vt:lpstr>
      <vt:lpstr>3_Merck</vt:lpstr>
      <vt:lpstr>1_Tema di Office</vt:lpstr>
      <vt:lpstr>Diseño personalizado</vt:lpstr>
      <vt:lpstr>5_Merck</vt:lpstr>
      <vt:lpstr>6_Merck</vt:lpstr>
      <vt:lpstr>think-cell Slide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Federica Altea</dc:creator>
  <cp:lastModifiedBy>Utente</cp:lastModifiedBy>
  <cp:revision>680</cp:revision>
  <dcterms:created xsi:type="dcterms:W3CDTF">2016-03-01T12:39:21Z</dcterms:created>
  <dcterms:modified xsi:type="dcterms:W3CDTF">2025-09-26T11:53:40Z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0x010100AA544360B16C324E948F3A20B4F65C63</vt:lpwstr>
  </property>
</Properties>
</file>